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93" r:id="rId2"/>
    <p:sldId id="280" r:id="rId3"/>
    <p:sldId id="290" r:id="rId4"/>
    <p:sldId id="294" r:id="rId5"/>
    <p:sldId id="292" r:id="rId6"/>
    <p:sldId id="264" r:id="rId7"/>
    <p:sldId id="259" r:id="rId8"/>
    <p:sldId id="289" r:id="rId9"/>
    <p:sldId id="260" r:id="rId10"/>
    <p:sldId id="258" r:id="rId11"/>
    <p:sldId id="287" r:id="rId12"/>
    <p:sldId id="282" r:id="rId13"/>
    <p:sldId id="284" r:id="rId14"/>
    <p:sldId id="283" r:id="rId15"/>
    <p:sldId id="285" r:id="rId16"/>
    <p:sldId id="28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68" autoAdjust="0"/>
    <p:restoredTop sz="97384" autoAdjust="0"/>
  </p:normalViewPr>
  <p:slideViewPr>
    <p:cSldViewPr snapToGrid="0">
      <p:cViewPr>
        <p:scale>
          <a:sx n="100" d="100"/>
          <a:sy n="100" d="100"/>
        </p:scale>
        <p:origin x="89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69C126-029E-4618-84B3-BE12149B7C32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E95C5-72CA-4958-BB17-2F5590036A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512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별자리, 우주, 천문학, 은하이(가) 표시된 사진&#10;&#10;자동 생성된 설명">
            <a:extLst>
              <a:ext uri="{FF2B5EF4-FFF2-40B4-BE49-F238E27FC236}">
                <a16:creationId xmlns:a16="http://schemas.microsoft.com/office/drawing/2014/main" id="{1B2CBD66-F270-7CE6-CEA0-7D861D32A41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22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F8321A1-F118-F801-2E6B-691F94FDD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7A9BDB-2328-B8B7-F893-5509C6FFFE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BF7369-4904-EF10-9AF0-46210FFF0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BDB5-7E3E-470C-B6A8-DF547E29A7D9}" type="datetime1">
              <a:rPr lang="ko-KR" altLang="en-US" smtClean="0"/>
              <a:t>2023-12-18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4F087C-4B03-B95F-6ACA-27EB03072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206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9C919-1A42-5463-0CD4-1F55BF10D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98B2F9-06ED-B1F1-8C0B-6790DD0931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0DD321-18B3-0842-50A4-A584D9954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0EDE9-7D26-43D2-AAE6-F0F9C749A44F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EFDF3C-5A99-AA13-0D87-33AD77C6E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87B0C-0D8D-03BE-E43D-F7C3F11CA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943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A49755-EEC4-8DAE-F8C8-38E639259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07886F-4C89-0702-C3C8-56FFB62FB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591024-B55F-7FC1-B715-A9A815ED1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F777-A36E-40AF-B710-AC2B92167E24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0AE471-7B47-E756-8487-317761308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56EEFE-52F6-3517-309C-AC4C38589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032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별자리, 우주, 천문학, 은하이(가) 표시된 사진&#10;&#10;자동 생성된 설명">
            <a:extLst>
              <a:ext uri="{FF2B5EF4-FFF2-40B4-BE49-F238E27FC236}">
                <a16:creationId xmlns:a16="http://schemas.microsoft.com/office/drawing/2014/main" id="{BC24A48B-A126-4329-D1B4-40A841D5768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22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D996204-D84E-50BB-CC5B-6660E7E20726}"/>
              </a:ext>
            </a:extLst>
          </p:cNvPr>
          <p:cNvSpPr/>
          <p:nvPr userDrawn="1"/>
        </p:nvSpPr>
        <p:spPr>
          <a:xfrm>
            <a:off x="838200" y="1353833"/>
            <a:ext cx="10515600" cy="5002517"/>
          </a:xfrm>
          <a:prstGeom prst="roundRect">
            <a:avLst>
              <a:gd name="adj" fmla="val 7011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8">
            <a:extLst>
              <a:ext uri="{FF2B5EF4-FFF2-40B4-BE49-F238E27FC236}">
                <a16:creationId xmlns:a16="http://schemas.microsoft.com/office/drawing/2014/main" id="{5ECCB1DF-C1A4-9018-7D3C-3C5537E304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0103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22" name="날짜 개체 틀 21">
            <a:extLst>
              <a:ext uri="{FF2B5EF4-FFF2-40B4-BE49-F238E27FC236}">
                <a16:creationId xmlns:a16="http://schemas.microsoft.com/office/drawing/2014/main" id="{BB298759-ECDE-C8D3-253F-D48AC0336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5CC7E-5C62-41E8-AA56-998925997ED8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23" name="바닥글 개체 틀 22">
            <a:extLst>
              <a:ext uri="{FF2B5EF4-FFF2-40B4-BE49-F238E27FC236}">
                <a16:creationId xmlns:a16="http://schemas.microsoft.com/office/drawing/2014/main" id="{C277826C-2DD1-BC58-1C8E-D46AE0C50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CC2F9B86-82C9-370F-8324-238C2F319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1761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027476-AA7B-4A0C-8D99-DF5AAF65D1F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545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2E3530-918D-8428-34C8-2069204BF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7D1108-A419-73D6-113A-F3FCB3CE1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8DA5A9-32FC-6DA7-608C-E446873E7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9263-E630-415D-9230-DA9939355D54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53DEF0-7BCE-0AD5-4E1B-8EF6B44E4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0321E0-F1B9-8FA2-9294-2159FAAF4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826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5B525A-9814-BDA4-B16C-3B275CF21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8DD8D6-294A-B34D-1001-5626EECF52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DD2EA3-9ECF-C9C7-167A-603838B3C5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0A4B2B-673A-D553-FB38-282AE7A70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3407-0486-4AC4-9C1E-FDBF309F71E3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DF4EB6-48C4-7D7C-59F8-D88C79265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9808EB-8A3F-E055-05BF-054EFE69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45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A6825E-4471-E6DF-29DC-1ED2D092D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45F638-4F5C-95DD-11B6-469C0D3D6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E7B674-C417-975C-19C5-86457656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50B31DD-E3E6-71FF-1A38-F280BB012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16489E1-CE2F-0A90-74E0-ADB59DD744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FF5EA43-9365-45DC-64C5-67E6D9C60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746E7-D950-4A43-972F-437FF8D886A9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501B024-F7FA-175F-D501-C53214A66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8A7002-19B3-4806-AB88-D0CE88688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398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A17324-DA08-EEFF-BFE3-F7A66C932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7855CDD-D1D1-8024-0ABE-7ED7CA8B2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6BF21-8015-456A-B9CD-446C673F40B9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C089E4B-962D-7F4D-6D10-EA64B7360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660036-5612-25AF-41BE-E16172372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549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D478BDA-6834-16B7-EE91-0B85ED5D3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BA3BC-1D27-45ED-90F2-71EEC289C526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B71F08-CE23-39FF-6A58-8EC917BB8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919345-6FB5-EA2E-0F5A-1D6E4C121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588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C51E6-21E6-A596-D063-B877B14D5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DEF1D9-C66E-E0DE-07BA-E619355D7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DBB28-82A0-60ED-6084-8D2F34020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F7ECEA-CF22-0D55-4AB7-327FDE8C7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D8396-9519-4027-887F-5CB49C93DF09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37E0CD-2611-59FB-2A82-B23F1FC2B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EAC1B0-588F-97D2-07E7-CF752B66E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994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3687B9-6621-C09B-5111-BF9E02E0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89FBB1F-78A1-9552-B05D-AEFDD26CCA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2CF1E8-5F72-9C62-8BD3-B7BCAE4357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B80407-50B8-BF5B-025E-C9ECDA7AF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AEA7A-0E4D-4317-96BA-28EEE74BA00A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CC16E7-4F47-C618-B53F-972A9A9C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410AA2-6000-873E-319C-76982DA7D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400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80794AF-4036-7197-B8C0-B70416E01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042423-E210-0A1E-4AF4-9D85FD5AD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5C2894-4E17-AFBC-4CAC-48A2377AC9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728B4-B7C5-40C5-B103-619B9FFA5FBE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C9888F-38F8-E1B4-82DA-7BC0753E7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0FD55C-C692-1509-FCF6-70EB7D6A7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14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OkfTyqDWGE" TargetMode="External"/><Relationship Id="rId2" Type="http://schemas.openxmlformats.org/officeDocument/2006/relationships/hyperlink" Target="https://store.steampowered.com/app/433340/Slime_Ranch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Metaballs" TargetMode="External"/><Relationship Id="rId5" Type="http://schemas.openxmlformats.org/officeDocument/2006/relationships/hyperlink" Target="https://www.flaticon.com/kr/" TargetMode="External"/><Relationship Id="rId4" Type="http://schemas.openxmlformats.org/officeDocument/2006/relationships/hyperlink" Target="https://www.vecteezy.com/vector-art/7553653-white-and-black-keyboard-isolated-on-white-background-vector-illustration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12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6.png"/><Relationship Id="rId5" Type="http://schemas.microsoft.com/office/2007/relationships/hdphoto" Target="../media/hdphoto2.wdp"/><Relationship Id="rId10" Type="http://schemas.openxmlformats.org/officeDocument/2006/relationships/image" Target="../media/image11.png"/><Relationship Id="rId4" Type="http://schemas.openxmlformats.org/officeDocument/2006/relationships/image" Target="../media/image13.png"/><Relationship Id="rId9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12" Type="http://schemas.microsoft.com/office/2007/relationships/hdphoto" Target="../media/hdphoto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16.png"/><Relationship Id="rId5" Type="http://schemas.openxmlformats.org/officeDocument/2006/relationships/image" Target="../media/image18.png"/><Relationship Id="rId10" Type="http://schemas.microsoft.com/office/2007/relationships/hdphoto" Target="../media/hdphoto2.wdp"/><Relationship Id="rId4" Type="http://schemas.openxmlformats.org/officeDocument/2006/relationships/image" Target="../media/image14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AC4E8C5-6725-6BBE-71DB-569AF9D7F3AD}"/>
              </a:ext>
            </a:extLst>
          </p:cNvPr>
          <p:cNvSpPr>
            <a:spLocks/>
          </p:cNvSpPr>
          <p:nvPr/>
        </p:nvSpPr>
        <p:spPr>
          <a:xfrm>
            <a:off x="8444752" y="4184725"/>
            <a:ext cx="3065929" cy="1994223"/>
          </a:xfrm>
          <a:prstGeom prst="roundRect">
            <a:avLst>
              <a:gd name="adj" fmla="val 7011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6AB1514-318C-BF79-8A92-346FE56F88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1524000" y="1558777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altLang="ko-KR" sz="6600" b="1" dirty="0" err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EatUp</a:t>
            </a:r>
            <a:r>
              <a:rPr lang="en-US" altLang="ko-KR" sz="66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All</a:t>
            </a:r>
            <a:endParaRPr lang="ko-KR" altLang="en-US" sz="6600" b="1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0CE44-87D5-80E6-4354-2D14AE38153B}"/>
              </a:ext>
            </a:extLst>
          </p:cNvPr>
          <p:cNvSpPr txBox="1"/>
          <p:nvPr/>
        </p:nvSpPr>
        <p:spPr>
          <a:xfrm>
            <a:off x="9401174" y="4414765"/>
            <a:ext cx="1787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고윤범</a:t>
            </a:r>
            <a:r>
              <a:rPr lang="en-US" altLang="ko-KR" sz="1400" dirty="0"/>
              <a:t>/2019184001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2202EB-C243-B378-A19F-E0D310615630}"/>
              </a:ext>
            </a:extLst>
          </p:cNvPr>
          <p:cNvSpPr txBox="1"/>
          <p:nvPr/>
        </p:nvSpPr>
        <p:spPr>
          <a:xfrm>
            <a:off x="9417470" y="5057563"/>
            <a:ext cx="1787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노창현</a:t>
            </a:r>
            <a:r>
              <a:rPr lang="en-US" altLang="ko-KR" sz="1400" dirty="0"/>
              <a:t>/2019184009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9C7C6D-AA8C-FE4A-5524-6C08A4D9F56C}"/>
              </a:ext>
            </a:extLst>
          </p:cNvPr>
          <p:cNvSpPr txBox="1"/>
          <p:nvPr/>
        </p:nvSpPr>
        <p:spPr>
          <a:xfrm>
            <a:off x="9417470" y="5630650"/>
            <a:ext cx="1787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양재성</a:t>
            </a:r>
            <a:r>
              <a:rPr lang="en-US" altLang="ko-KR" sz="1400" dirty="0"/>
              <a:t>/2019184018</a:t>
            </a:r>
            <a:endParaRPr lang="ko-KR" altLang="en-US" sz="1400" dirty="0"/>
          </a:p>
        </p:txBody>
      </p:sp>
      <p:pic>
        <p:nvPicPr>
          <p:cNvPr id="15" name="그래픽 14" descr="데이터베이스 단색으로 채워진">
            <a:extLst>
              <a:ext uri="{FF2B5EF4-FFF2-40B4-BE49-F238E27FC236}">
                <a16:creationId xmlns:a16="http://schemas.microsoft.com/office/drawing/2014/main" id="{E4EDAADA-599C-39AC-A193-73FBBACF0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99577" y="4332886"/>
            <a:ext cx="571167" cy="571167"/>
          </a:xfrm>
          <a:prstGeom prst="rect">
            <a:avLst/>
          </a:prstGeom>
        </p:spPr>
      </p:pic>
      <p:pic>
        <p:nvPicPr>
          <p:cNvPr id="17" name="그래픽 16" descr="게임 컨트롤러 단색으로 채워진">
            <a:extLst>
              <a:ext uri="{FF2B5EF4-FFF2-40B4-BE49-F238E27FC236}">
                <a16:creationId xmlns:a16="http://schemas.microsoft.com/office/drawing/2014/main" id="{CFF3E0B0-4E4C-3EC7-4CA2-5072D5E47B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05343" y="5499622"/>
            <a:ext cx="619374" cy="619374"/>
          </a:xfrm>
          <a:prstGeom prst="rect">
            <a:avLst/>
          </a:prstGeom>
        </p:spPr>
      </p:pic>
      <p:pic>
        <p:nvPicPr>
          <p:cNvPr id="19" name="그래픽 18" descr="페인트 브러시 단색으로 채워진">
            <a:extLst>
              <a:ext uri="{FF2B5EF4-FFF2-40B4-BE49-F238E27FC236}">
                <a16:creationId xmlns:a16="http://schemas.microsoft.com/office/drawing/2014/main" id="{F85847FF-9755-977D-51C1-78EF9507DC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23683" y="4928456"/>
            <a:ext cx="571166" cy="571166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EC1E427-A770-1E28-74AA-25DBBE14D4FA}"/>
              </a:ext>
            </a:extLst>
          </p:cNvPr>
          <p:cNvSpPr>
            <a:spLocks/>
          </p:cNvSpPr>
          <p:nvPr/>
        </p:nvSpPr>
        <p:spPr>
          <a:xfrm>
            <a:off x="681317" y="4808668"/>
            <a:ext cx="2341581" cy="690954"/>
          </a:xfrm>
          <a:prstGeom prst="roundRect">
            <a:avLst>
              <a:gd name="adj" fmla="val 7011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0AD333-EF9C-3228-4F48-199FD07C72C5}"/>
              </a:ext>
            </a:extLst>
          </p:cNvPr>
          <p:cNvSpPr txBox="1"/>
          <p:nvPr/>
        </p:nvSpPr>
        <p:spPr>
          <a:xfrm>
            <a:off x="869305" y="5000256"/>
            <a:ext cx="1965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지도교수</a:t>
            </a:r>
            <a:r>
              <a:rPr lang="en-US" altLang="ko-KR" sz="1400" dirty="0"/>
              <a:t>:</a:t>
            </a:r>
            <a:r>
              <a:rPr lang="ko-KR" altLang="en-US" sz="1400" dirty="0"/>
              <a:t> 이형구 교수</a:t>
            </a:r>
          </a:p>
        </p:txBody>
      </p:sp>
      <p:pic>
        <p:nvPicPr>
          <p:cNvPr id="6" name="그림 5" descr="창의성, 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E0FD67AA-9D82-0006-3146-5A840746DE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100" y="3248668"/>
            <a:ext cx="3025768" cy="54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809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F0AD642-0FC2-F91D-8EF9-B5ADC1921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594" y="2375923"/>
            <a:ext cx="1526553" cy="1736821"/>
          </a:xfrm>
          <a:prstGeom prst="rect">
            <a:avLst/>
          </a:prstGeom>
          <a:noFill/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B6B4A26-B56A-EEE7-7D0B-1A9F14EEF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417" y="2759496"/>
            <a:ext cx="1119623" cy="111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77F7994-FCF1-AFBB-C5E2-94C0FF74E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384" y="2652762"/>
            <a:ext cx="1333087" cy="133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F6CF1ED-2948-9C71-AE57-77EB08E4F4A1}"/>
              </a:ext>
            </a:extLst>
          </p:cNvPr>
          <p:cNvSpPr/>
          <p:nvPr/>
        </p:nvSpPr>
        <p:spPr>
          <a:xfrm>
            <a:off x="6366902" y="4112744"/>
            <a:ext cx="220925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1" cap="none" spc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블렌더</a:t>
            </a:r>
            <a:r>
              <a:rPr lang="en-US" altLang="ko-KR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ko-KR" altLang="en-US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리소스 제작</a:t>
            </a:r>
            <a:endParaRPr lang="en-US" altLang="ko-KR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533B49B-2DF9-B090-91C8-B555762E78E8}"/>
              </a:ext>
            </a:extLst>
          </p:cNvPr>
          <p:cNvSpPr/>
          <p:nvPr/>
        </p:nvSpPr>
        <p:spPr>
          <a:xfrm>
            <a:off x="1700727" y="4112744"/>
            <a:ext cx="223811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visual studio- C</a:t>
            </a:r>
            <a:r>
              <a:rPr lang="en-US" altLang="ko-KR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++</a:t>
            </a:r>
            <a:endParaRPr lang="en-US" altLang="ko-KR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6C0252-9C2B-D812-028E-1A8072885F67}"/>
              </a:ext>
            </a:extLst>
          </p:cNvPr>
          <p:cNvSpPr/>
          <p:nvPr/>
        </p:nvSpPr>
        <p:spPr>
          <a:xfrm>
            <a:off x="4252624" y="4112744"/>
            <a:ext cx="18293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1" dirty="0" err="1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언리얼</a:t>
            </a:r>
            <a:r>
              <a:rPr lang="en-US" altLang="ko-KR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엔진 </a:t>
            </a:r>
            <a:r>
              <a:rPr lang="en-US" altLang="ko-KR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</a:t>
            </a:r>
            <a:endParaRPr lang="en-US" altLang="ko-KR" b="1" cap="none" spc="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0C5E61-5D7F-B4B5-2591-A81912221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2" name="제목 11">
            <a:extLst>
              <a:ext uri="{FF2B5EF4-FFF2-40B4-BE49-F238E27FC236}">
                <a16:creationId xmlns:a16="http://schemas.microsoft.com/office/drawing/2014/main" id="{7E7939B4-D497-CE8E-CECF-F7393BFB64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3. </a:t>
            </a:r>
            <a:r>
              <a:rPr lang="ko-KR" altLang="en-US" sz="3600" b="1" dirty="0"/>
              <a:t>개발환경</a:t>
            </a:r>
          </a:p>
        </p:txBody>
      </p:sp>
      <p:pic>
        <p:nvPicPr>
          <p:cNvPr id="5" name="그림 4" descr="클립아트, 상징, 그래픽, 디자인이(가) 표시된 사진&#10;&#10;자동 생성된 설명">
            <a:extLst>
              <a:ext uri="{FF2B5EF4-FFF2-40B4-BE49-F238E27FC236}">
                <a16:creationId xmlns:a16="http://schemas.microsoft.com/office/drawing/2014/main" id="{B2015CFE-EAF0-3F6F-70B5-127066923E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107" y="2652762"/>
            <a:ext cx="1351878" cy="135187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F510037-DD43-2A95-CA61-D6501F76F1B6}"/>
              </a:ext>
            </a:extLst>
          </p:cNvPr>
          <p:cNvSpPr/>
          <p:nvPr/>
        </p:nvSpPr>
        <p:spPr>
          <a:xfrm>
            <a:off x="9028705" y="4128610"/>
            <a:ext cx="104868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 Hub</a:t>
            </a:r>
          </a:p>
        </p:txBody>
      </p:sp>
    </p:spTree>
    <p:extLst>
      <p:ext uri="{BB962C8B-B14F-4D97-AF65-F5344CB8AC3E}">
        <p14:creationId xmlns:p14="http://schemas.microsoft.com/office/powerpoint/2010/main" val="641517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91EEB6C-E289-19F4-4979-8E0A9E44C847}"/>
              </a:ext>
            </a:extLst>
          </p:cNvPr>
          <p:cNvSpPr/>
          <p:nvPr/>
        </p:nvSpPr>
        <p:spPr>
          <a:xfrm>
            <a:off x="6176783" y="4205323"/>
            <a:ext cx="5078997" cy="201060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14588C-CCE1-1C5E-5848-3CE395E54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5BB807-B5EE-7158-70A5-52AEA70C1728}"/>
              </a:ext>
            </a:extLst>
          </p:cNvPr>
          <p:cNvSpPr txBox="1"/>
          <p:nvPr/>
        </p:nvSpPr>
        <p:spPr>
          <a:xfrm>
            <a:off x="2137224" y="1609466"/>
            <a:ext cx="791755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indent="0" algn="ctr">
              <a:buNone/>
            </a:pPr>
            <a:r>
              <a:rPr lang="ko-KR" altLang="en-US" sz="2400" b="1" dirty="0"/>
              <a:t>실시간으로 주변 환경과 </a:t>
            </a:r>
            <a:r>
              <a:rPr lang="ko-KR" altLang="en-US" sz="2400" b="1" dirty="0" err="1"/>
              <a:t>인터렉션하는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슬라임</a:t>
            </a:r>
            <a:r>
              <a:rPr lang="ko-KR" altLang="en-US" sz="2400" b="1" dirty="0"/>
              <a:t> 모델 구현</a:t>
            </a:r>
            <a:endParaRPr lang="en-US" altLang="ko-KR" sz="2400" b="1" dirty="0"/>
          </a:p>
        </p:txBody>
      </p:sp>
      <p:sp>
        <p:nvSpPr>
          <p:cNvPr id="2" name="제목 11">
            <a:extLst>
              <a:ext uri="{FF2B5EF4-FFF2-40B4-BE49-F238E27FC236}">
                <a16:creationId xmlns:a16="http://schemas.microsoft.com/office/drawing/2014/main" id="{AE38436E-3AF2-8BEB-DAD2-BFB12AB80D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4. </a:t>
            </a:r>
            <a:r>
              <a:rPr lang="ko-KR" altLang="en-US" sz="3600" b="1" dirty="0"/>
              <a:t>중점 연구 분야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2E23BAE-D979-0473-6255-358C44C18FFE}"/>
              </a:ext>
            </a:extLst>
          </p:cNvPr>
          <p:cNvSpPr/>
          <p:nvPr/>
        </p:nvSpPr>
        <p:spPr>
          <a:xfrm>
            <a:off x="921326" y="4205324"/>
            <a:ext cx="5078997" cy="201060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A1C1E6C-F66D-8439-9FA9-2D63D63DAB94}"/>
              </a:ext>
            </a:extLst>
          </p:cNvPr>
          <p:cNvSpPr/>
          <p:nvPr/>
        </p:nvSpPr>
        <p:spPr>
          <a:xfrm>
            <a:off x="6177294" y="2099501"/>
            <a:ext cx="5078997" cy="201060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230E251C-FE23-6B88-B717-B6A54F5CFC91}"/>
              </a:ext>
            </a:extLst>
          </p:cNvPr>
          <p:cNvSpPr/>
          <p:nvPr/>
        </p:nvSpPr>
        <p:spPr>
          <a:xfrm>
            <a:off x="927576" y="2099501"/>
            <a:ext cx="5078997" cy="201060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말풍선: 모서리가 둥근 사각형 41">
            <a:extLst>
              <a:ext uri="{FF2B5EF4-FFF2-40B4-BE49-F238E27FC236}">
                <a16:creationId xmlns:a16="http://schemas.microsoft.com/office/drawing/2014/main" id="{EDC560B1-92D4-0310-7C44-6C8908992971}"/>
              </a:ext>
            </a:extLst>
          </p:cNvPr>
          <p:cNvSpPr/>
          <p:nvPr/>
        </p:nvSpPr>
        <p:spPr>
          <a:xfrm>
            <a:off x="3334567" y="2341309"/>
            <a:ext cx="2419732" cy="752421"/>
          </a:xfrm>
          <a:prstGeom prst="wedgeRoundRectCallout">
            <a:avLst>
              <a:gd name="adj1" fmla="val -40685"/>
              <a:gd name="adj2" fmla="val 94878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400" dirty="0">
                <a:solidFill>
                  <a:schemeClr val="bg1"/>
                </a:solidFill>
              </a:rPr>
              <a:t>메시 표면에 맞추어 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 err="1">
                <a:solidFill>
                  <a:schemeClr val="bg1"/>
                </a:solidFill>
              </a:rPr>
              <a:t>슬라임</a:t>
            </a:r>
            <a:r>
              <a:rPr lang="ko-KR" altLang="en-US" sz="1400" dirty="0">
                <a:solidFill>
                  <a:schemeClr val="bg1"/>
                </a:solidFill>
              </a:rPr>
              <a:t> 형태가 찌그러진다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43" name="말풍선: 모서리가 둥근 사각형 42">
            <a:extLst>
              <a:ext uri="{FF2B5EF4-FFF2-40B4-BE49-F238E27FC236}">
                <a16:creationId xmlns:a16="http://schemas.microsoft.com/office/drawing/2014/main" id="{715C6360-95B5-7A87-3B94-831246B56D6D}"/>
              </a:ext>
            </a:extLst>
          </p:cNvPr>
          <p:cNvSpPr/>
          <p:nvPr/>
        </p:nvSpPr>
        <p:spPr>
          <a:xfrm>
            <a:off x="6526762" y="2430397"/>
            <a:ext cx="2440590" cy="523553"/>
          </a:xfrm>
          <a:prstGeom prst="wedgeRoundRectCallout">
            <a:avLst>
              <a:gd name="adj1" fmla="val 40316"/>
              <a:gd name="adj2" fmla="val 97464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ko-KR" altLang="en-US" sz="1400" dirty="0">
                <a:solidFill>
                  <a:schemeClr val="bg1"/>
                </a:solidFill>
              </a:rPr>
              <a:t>오브젝트에 점액을 남긴다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45" name="말풍선: 모서리가 둥근 사각형 44">
            <a:extLst>
              <a:ext uri="{FF2B5EF4-FFF2-40B4-BE49-F238E27FC236}">
                <a16:creationId xmlns:a16="http://schemas.microsoft.com/office/drawing/2014/main" id="{E541C534-A1B8-E1C1-56A6-DFC6BAD8F4E4}"/>
              </a:ext>
            </a:extLst>
          </p:cNvPr>
          <p:cNvSpPr/>
          <p:nvPr/>
        </p:nvSpPr>
        <p:spPr>
          <a:xfrm>
            <a:off x="1472228" y="4351338"/>
            <a:ext cx="2395069" cy="752421"/>
          </a:xfrm>
          <a:prstGeom prst="wedgeRoundRectCallout">
            <a:avLst>
              <a:gd name="adj1" fmla="val -96"/>
              <a:gd name="adj2" fmla="val 98461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ko-KR" altLang="en-US" sz="1400" b="0" i="0" dirty="0">
                <a:solidFill>
                  <a:schemeClr val="bg1"/>
                </a:solidFill>
                <a:effectLst/>
              </a:rPr>
              <a:t>바닥과 벽을 </a:t>
            </a:r>
            <a:r>
              <a:rPr lang="ko-KR" altLang="en-US" sz="1400" b="0" i="0" dirty="0" err="1">
                <a:solidFill>
                  <a:schemeClr val="bg1"/>
                </a:solidFill>
                <a:effectLst/>
              </a:rPr>
              <a:t>기어다니면서</a:t>
            </a:r>
            <a:r>
              <a:rPr lang="ko-KR" altLang="en-US" sz="1400" b="0" i="0" dirty="0">
                <a:solidFill>
                  <a:schemeClr val="bg1"/>
                </a:solidFill>
                <a:effectLst/>
              </a:rPr>
              <a:t> 점액을 남긴다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pic>
        <p:nvPicPr>
          <p:cNvPr id="46" name="그림 45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89C0A6E7-A683-8322-7DEE-DDD28CDE4C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1" t="17900" r="56040" b="64458"/>
          <a:stretch/>
        </p:blipFill>
        <p:spPr>
          <a:xfrm>
            <a:off x="1070873" y="2969206"/>
            <a:ext cx="2011421" cy="1209928"/>
          </a:xfrm>
          <a:prstGeom prst="rect">
            <a:avLst/>
          </a:prstGeom>
        </p:spPr>
      </p:pic>
      <p:pic>
        <p:nvPicPr>
          <p:cNvPr id="47" name="그림 46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13C8679B-694E-941B-18E0-73D40CA9E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3" t="39727" r="34158" b="42631"/>
          <a:stretch/>
        </p:blipFill>
        <p:spPr>
          <a:xfrm>
            <a:off x="3956056" y="3075842"/>
            <a:ext cx="2011421" cy="1209928"/>
          </a:xfrm>
          <a:prstGeom prst="rect">
            <a:avLst/>
          </a:prstGeom>
        </p:spPr>
      </p:pic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E69FCF1-40C9-C875-9F91-A27BABC2EBA0}"/>
              </a:ext>
            </a:extLst>
          </p:cNvPr>
          <p:cNvCxnSpPr/>
          <p:nvPr/>
        </p:nvCxnSpPr>
        <p:spPr>
          <a:xfrm>
            <a:off x="3243494" y="3645903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9" name="그림 48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4628E0E0-FE96-FCA1-BD7A-B8616225B3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" t="62771" r="50980" b="19587"/>
          <a:stretch/>
        </p:blipFill>
        <p:spPr>
          <a:xfrm>
            <a:off x="1927773" y="4994235"/>
            <a:ext cx="3066101" cy="1209928"/>
          </a:xfrm>
          <a:prstGeom prst="rect">
            <a:avLst/>
          </a:prstGeom>
        </p:spPr>
      </p:pic>
      <p:pic>
        <p:nvPicPr>
          <p:cNvPr id="50" name="그림 49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8A75C2D6-6E3E-1DB1-293F-E98926382F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46" t="63887" r="9687" b="18471"/>
          <a:stretch/>
        </p:blipFill>
        <p:spPr>
          <a:xfrm>
            <a:off x="8285206" y="3093730"/>
            <a:ext cx="1499693" cy="1209928"/>
          </a:xfrm>
          <a:prstGeom prst="rect">
            <a:avLst/>
          </a:prstGeom>
        </p:spPr>
      </p:pic>
      <p:pic>
        <p:nvPicPr>
          <p:cNvPr id="55" name="그림 54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BAC8BC60-8B42-9AB1-D58A-0A980EED10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13" t="41666" r="9497" b="37883"/>
          <a:stretch/>
        </p:blipFill>
        <p:spPr>
          <a:xfrm>
            <a:off x="7332876" y="4936274"/>
            <a:ext cx="1813195" cy="1421323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6EF9A6A9-26BD-CF0C-5014-75EECD11ED57}"/>
              </a:ext>
            </a:extLst>
          </p:cNvPr>
          <p:cNvGrpSpPr/>
          <p:nvPr/>
        </p:nvGrpSpPr>
        <p:grpSpPr>
          <a:xfrm>
            <a:off x="9342186" y="4353913"/>
            <a:ext cx="1561098" cy="1499693"/>
            <a:chOff x="9612450" y="5575398"/>
            <a:chExt cx="687840" cy="660784"/>
          </a:xfrm>
        </p:grpSpPr>
        <p:pic>
          <p:nvPicPr>
            <p:cNvPr id="57" name="그림 56" descr="스케치, 만화 영화, 디자인이(가) 표시된 사진&#10;&#10;자동 생성된 설명">
              <a:extLst>
                <a:ext uri="{FF2B5EF4-FFF2-40B4-BE49-F238E27FC236}">
                  <a16:creationId xmlns:a16="http://schemas.microsoft.com/office/drawing/2014/main" id="{0800EA9C-A43E-772E-7E42-4FA0F7C38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9506" y="5575398"/>
              <a:ext cx="660784" cy="660784"/>
            </a:xfrm>
            <a:prstGeom prst="rect">
              <a:avLst/>
            </a:prstGeom>
          </p:spPr>
        </p:pic>
        <p:pic>
          <p:nvPicPr>
            <p:cNvPr id="58" name="그림 57" descr="스크린샷, 디자인이(가) 표시된 사진&#10;&#10;자동 생성된 설명">
              <a:extLst>
                <a:ext uri="{FF2B5EF4-FFF2-40B4-BE49-F238E27FC236}">
                  <a16:creationId xmlns:a16="http://schemas.microsoft.com/office/drawing/2014/main" id="{6AD640A5-D587-844F-C53A-AE9527D23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059525">
              <a:off x="9612450" y="5846766"/>
              <a:ext cx="311647" cy="311647"/>
            </a:xfrm>
            <a:prstGeom prst="rect">
              <a:avLst/>
            </a:prstGeom>
          </p:spPr>
        </p:pic>
      </p:grpSp>
      <p:sp>
        <p:nvSpPr>
          <p:cNvPr id="60" name="말풍선: 모서리가 둥근 사각형 59">
            <a:extLst>
              <a:ext uri="{FF2B5EF4-FFF2-40B4-BE49-F238E27FC236}">
                <a16:creationId xmlns:a16="http://schemas.microsoft.com/office/drawing/2014/main" id="{25B057DD-027B-846C-0F88-4E4500CA0B04}"/>
              </a:ext>
            </a:extLst>
          </p:cNvPr>
          <p:cNvSpPr/>
          <p:nvPr/>
        </p:nvSpPr>
        <p:spPr>
          <a:xfrm>
            <a:off x="6335030" y="4351912"/>
            <a:ext cx="3068561" cy="469168"/>
          </a:xfrm>
          <a:prstGeom prst="wedgeRoundRectCallout">
            <a:avLst>
              <a:gd name="adj1" fmla="val -9408"/>
              <a:gd name="adj2" fmla="val 92371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ko-KR" altLang="en-US" sz="1400" b="0" i="0" dirty="0">
                <a:solidFill>
                  <a:schemeClr val="bg1"/>
                </a:solidFill>
                <a:effectLst/>
              </a:rPr>
              <a:t>빨려 들어갈 때 점액 파편이 생긴다    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280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44A986-2E70-AFCD-9BF6-F17C4120D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6" name="그림 5" descr="스크린샷, 도표, 라인, 텍스트이(가) 표시된 사진&#10;&#10;자동 생성된 설명">
            <a:extLst>
              <a:ext uri="{FF2B5EF4-FFF2-40B4-BE49-F238E27FC236}">
                <a16:creationId xmlns:a16="http://schemas.microsoft.com/office/drawing/2014/main" id="{39A4F1AA-0B18-4BAD-A441-4FDB97ADD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778" y="3532483"/>
            <a:ext cx="3701283" cy="22143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96FF1D-C4BA-D713-94C4-3D0E257EAAF3}"/>
              </a:ext>
            </a:extLst>
          </p:cNvPr>
          <p:cNvSpPr/>
          <p:nvPr/>
        </p:nvSpPr>
        <p:spPr>
          <a:xfrm>
            <a:off x="7645269" y="5919725"/>
            <a:ext cx="203029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400" b="1" dirty="0">
                <a:ln w="0"/>
              </a:rPr>
              <a:t>Render</a:t>
            </a:r>
            <a:r>
              <a:rPr lang="ko-KR" altLang="en-US" sz="1400" b="1" dirty="0">
                <a:ln w="0"/>
              </a:rPr>
              <a:t> </a:t>
            </a:r>
            <a:r>
              <a:rPr lang="en-US" altLang="ko-KR" sz="1400" b="1" dirty="0">
                <a:ln w="0"/>
              </a:rPr>
              <a:t>target</a:t>
            </a:r>
            <a:r>
              <a:rPr lang="ko-KR" altLang="en-US" sz="1400" b="1" dirty="0">
                <a:ln w="0"/>
              </a:rPr>
              <a:t> 이미지</a:t>
            </a:r>
            <a:endParaRPr lang="en-US" altLang="ko-KR" sz="1400" b="1" cap="none" spc="0" dirty="0">
              <a:ln w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30E462-9936-35D7-FF58-693489BE8341}"/>
              </a:ext>
            </a:extLst>
          </p:cNvPr>
          <p:cNvSpPr/>
          <p:nvPr/>
        </p:nvSpPr>
        <p:spPr>
          <a:xfrm>
            <a:off x="3012447" y="5919725"/>
            <a:ext cx="153227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400" b="1" cap="none" spc="0" dirty="0" err="1">
                <a:ln w="0"/>
              </a:rPr>
              <a:t>Metaball</a:t>
            </a:r>
            <a:r>
              <a:rPr lang="en-US" altLang="ko-KR" sz="1400" b="1" cap="none" spc="0" dirty="0">
                <a:ln w="0"/>
              </a:rPr>
              <a:t> </a:t>
            </a:r>
            <a:r>
              <a:rPr lang="ko-KR" altLang="en-US" sz="1400" b="1" cap="none" spc="0" dirty="0">
                <a:ln w="0"/>
              </a:rPr>
              <a:t>이미지</a:t>
            </a:r>
            <a:endParaRPr lang="en-US" altLang="ko-KR" sz="1400" b="1" cap="none" spc="0" dirty="0">
              <a:ln w="0"/>
            </a:endParaRPr>
          </a:p>
        </p:txBody>
      </p:sp>
      <p:sp>
        <p:nvSpPr>
          <p:cNvPr id="2" name="제목 11">
            <a:extLst>
              <a:ext uri="{FF2B5EF4-FFF2-40B4-BE49-F238E27FC236}">
                <a16:creationId xmlns:a16="http://schemas.microsoft.com/office/drawing/2014/main" id="{152BE514-A3C8-1A61-0ACA-A825E38DDF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5. </a:t>
            </a:r>
            <a:r>
              <a:rPr lang="ko-KR" altLang="en-US" sz="3600" b="1" dirty="0"/>
              <a:t>기술적 요소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73C2F5-E97F-B476-AF6F-149BC3800345}"/>
              </a:ext>
            </a:extLst>
          </p:cNvPr>
          <p:cNvSpPr/>
          <p:nvPr/>
        </p:nvSpPr>
        <p:spPr>
          <a:xfrm>
            <a:off x="1374381" y="1695258"/>
            <a:ext cx="9240610" cy="17007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Depth</a:t>
            </a:r>
            <a:r>
              <a:rPr lang="ko-KR" altLang="en-US" dirty="0"/>
              <a:t> </a:t>
            </a:r>
            <a:r>
              <a:rPr lang="en-US" altLang="ko-KR" dirty="0"/>
              <a:t>buffer</a:t>
            </a:r>
            <a:r>
              <a:rPr lang="ko-KR" altLang="en-US" dirty="0"/>
              <a:t>와 </a:t>
            </a:r>
            <a:r>
              <a:rPr lang="en-US" altLang="ko-KR" dirty="0"/>
              <a:t>Ray-Marching</a:t>
            </a:r>
            <a:r>
              <a:rPr lang="ko-KR" altLang="en-US" dirty="0"/>
              <a:t> 알고리즘을 사용한 </a:t>
            </a:r>
            <a:r>
              <a:rPr lang="ko-KR" altLang="en-US" dirty="0" err="1"/>
              <a:t>슬라임</a:t>
            </a:r>
            <a:r>
              <a:rPr lang="ko-KR" altLang="en-US" dirty="0"/>
              <a:t> </a:t>
            </a:r>
            <a:r>
              <a:rPr lang="en-US" altLang="ko-KR" dirty="0"/>
              <a:t>bloom </a:t>
            </a:r>
            <a:r>
              <a:rPr lang="ko-KR" altLang="en-US" dirty="0"/>
              <a:t>생성 및 변형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metaball</a:t>
            </a:r>
            <a:r>
              <a:rPr lang="ko-KR" altLang="en-US" dirty="0"/>
              <a:t> </a:t>
            </a:r>
            <a:r>
              <a:rPr lang="en-US" altLang="ko-KR" dirty="0"/>
              <a:t>shader</a:t>
            </a:r>
            <a:r>
              <a:rPr lang="ko-KR" altLang="en-US" dirty="0"/>
              <a:t> 효과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Render target</a:t>
            </a:r>
            <a:r>
              <a:rPr lang="ko-KR" altLang="en-US" dirty="0"/>
              <a:t>과 </a:t>
            </a:r>
            <a:r>
              <a:rPr lang="en-US" altLang="ko-KR" dirty="0"/>
              <a:t>Runtime Virtual Texturing</a:t>
            </a:r>
            <a:r>
              <a:rPr lang="ko-KR" altLang="en-US" dirty="0"/>
              <a:t>으로 동적으로 </a:t>
            </a:r>
            <a:r>
              <a:rPr lang="ko-KR" altLang="en-US" dirty="0" err="1"/>
              <a:t>메터리얼</a:t>
            </a:r>
            <a:r>
              <a:rPr lang="ko-KR" altLang="en-US" dirty="0"/>
              <a:t> </a:t>
            </a:r>
            <a:r>
              <a:rPr lang="ko-KR" altLang="en-US" dirty="0" err="1"/>
              <a:t>마스킹</a:t>
            </a:r>
            <a:r>
              <a:rPr lang="ko-KR" altLang="en-US" dirty="0"/>
              <a:t> 생성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ECS </a:t>
            </a:r>
            <a:r>
              <a:rPr lang="ko-KR" altLang="en-US" dirty="0"/>
              <a:t>패턴으로 다수의 오브젝트 최적화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FAB7AD1-DAB3-35DF-EE7A-0F3C6FA7C1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3"/>
          <a:stretch/>
        </p:blipFill>
        <p:spPr bwMode="auto">
          <a:xfrm rot="16200000">
            <a:off x="2766914" y="2430473"/>
            <a:ext cx="2023347" cy="463482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33117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5F1850-C2CA-AB06-6C0C-63FBD57A0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BA2C0B-FC13-49AE-9E30-5FE8E3C92770}"/>
              </a:ext>
            </a:extLst>
          </p:cNvPr>
          <p:cNvSpPr/>
          <p:nvPr/>
        </p:nvSpPr>
        <p:spPr>
          <a:xfrm>
            <a:off x="1183693" y="1467734"/>
            <a:ext cx="309251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cap="none" spc="0" dirty="0">
                <a:ln w="0"/>
              </a:rPr>
              <a:t>1. </a:t>
            </a:r>
            <a:r>
              <a:rPr lang="ko-KR" altLang="en-US" cap="none" spc="0" dirty="0">
                <a:ln w="0"/>
              </a:rPr>
              <a:t>유사 게임 </a:t>
            </a:r>
            <a:r>
              <a:rPr lang="en-US" altLang="ko-KR" cap="none" spc="0" dirty="0">
                <a:ln w="0"/>
              </a:rPr>
              <a:t>:</a:t>
            </a:r>
            <a:r>
              <a:rPr lang="en-US" altLang="ko-KR" dirty="0">
                <a:ln w="0"/>
              </a:rPr>
              <a:t> Slime rancher</a:t>
            </a:r>
            <a:endParaRPr lang="en-US" altLang="ko-KR" cap="none" spc="0" dirty="0">
              <a:ln w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3C70BF3-FD16-DAAB-A0E2-A1989D7A3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729" y="1837066"/>
            <a:ext cx="3431776" cy="193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D93CAA-F69A-667B-2333-C199C8662E85}"/>
              </a:ext>
            </a:extLst>
          </p:cNvPr>
          <p:cNvSpPr txBox="1"/>
          <p:nvPr/>
        </p:nvSpPr>
        <p:spPr>
          <a:xfrm>
            <a:off x="4982905" y="1652400"/>
            <a:ext cx="5865782" cy="4661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/>
              <a:t>1</a:t>
            </a:r>
            <a:r>
              <a:rPr lang="ko-KR" altLang="en-US" sz="1800" dirty="0"/>
              <a:t>번 게임에서 컨셉과 시스템을 참고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dirty="0"/>
              <a:t>2</a:t>
            </a:r>
            <a:r>
              <a:rPr lang="ko-KR" altLang="en-US" sz="1800" dirty="0"/>
              <a:t>번 게임에서 게임 목표와 규칙을 참고</a:t>
            </a:r>
            <a:br>
              <a:rPr lang="en-US" altLang="ko-KR" b="1" dirty="0"/>
            </a:br>
            <a:br>
              <a:rPr lang="en-US" altLang="ko-KR" b="1" dirty="0"/>
            </a:br>
            <a:r>
              <a:rPr lang="ko-KR" altLang="en-US" b="1" dirty="0"/>
              <a:t>더 구체적이고 사실적인 </a:t>
            </a:r>
            <a:r>
              <a:rPr lang="ko-KR" altLang="en-US" b="1" dirty="0" err="1"/>
              <a:t>슬라임과</a:t>
            </a:r>
            <a:r>
              <a:rPr lang="ko-KR" altLang="en-US" b="1" dirty="0"/>
              <a:t> 물리효과 구현</a:t>
            </a:r>
            <a:endParaRPr lang="en-US" altLang="ko-KR" b="1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/>
              <a:t>점액질 액체 </a:t>
            </a:r>
            <a:r>
              <a:rPr lang="ko-KR" altLang="en-US" sz="1600" dirty="0" err="1"/>
              <a:t>슬라임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메터리얼</a:t>
            </a:r>
            <a:r>
              <a:rPr lang="ko-KR" altLang="en-US" sz="1600" dirty="0"/>
              <a:t> 효과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/>
              <a:t>표면 거리를 계산해 </a:t>
            </a:r>
            <a:r>
              <a:rPr lang="ko-KR" altLang="en-US" sz="1600" dirty="0" err="1"/>
              <a:t>슬라임</a:t>
            </a:r>
            <a:r>
              <a:rPr lang="ko-KR" altLang="en-US" sz="1600" dirty="0"/>
              <a:t> 형태를 실시간 변형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/>
              <a:t>빨아들이기 상호작용에 의한 오브젝트들의 </a:t>
            </a:r>
            <a:br>
              <a:rPr lang="en-US" altLang="ko-KR" sz="1600" dirty="0"/>
            </a:br>
            <a:r>
              <a:rPr lang="ko-KR" altLang="en-US" sz="1600" dirty="0"/>
              <a:t>저항과 흔들림 애니메이션 추가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/>
              <a:t>빨려 들어가는 오브젝트의 형태 왜곡 구현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/>
              <a:t>오브젝트 재질에 따른 </a:t>
            </a:r>
            <a:r>
              <a:rPr lang="en-US" altLang="ko-KR" sz="1600" dirty="0"/>
              <a:t>PBR </a:t>
            </a:r>
            <a:r>
              <a:rPr lang="ko-KR" altLang="en-US" sz="1600" dirty="0"/>
              <a:t>적용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/>
              <a:t>오브젝트를 흡수하면 커지는 </a:t>
            </a:r>
            <a:r>
              <a:rPr lang="ko-KR" altLang="en-US" sz="1600" dirty="0" err="1"/>
              <a:t>슬라임</a:t>
            </a:r>
            <a:r>
              <a:rPr lang="ko-KR" altLang="en-US" sz="1600" dirty="0"/>
              <a:t> 메커니즘 추가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dirty="0"/>
          </a:p>
        </p:txBody>
      </p:sp>
      <p:sp>
        <p:nvSpPr>
          <p:cNvPr id="14" name="제목 11">
            <a:extLst>
              <a:ext uri="{FF2B5EF4-FFF2-40B4-BE49-F238E27FC236}">
                <a16:creationId xmlns:a16="http://schemas.microsoft.com/office/drawing/2014/main" id="{4C699DFD-AA16-B5C5-2391-BE257578C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6. </a:t>
            </a:r>
            <a:r>
              <a:rPr lang="ko-KR" altLang="en-US" sz="3600" b="1" dirty="0"/>
              <a:t>타게임과의 차별성</a:t>
            </a:r>
          </a:p>
        </p:txBody>
      </p:sp>
      <p:pic>
        <p:nvPicPr>
          <p:cNvPr id="2" name="Picture 2" descr="Dead by Daylight | 오늘 다운로드 및 구매 - Epic Games Store">
            <a:extLst>
              <a:ext uri="{FF2B5EF4-FFF2-40B4-BE49-F238E27FC236}">
                <a16:creationId xmlns:a16="http://schemas.microsoft.com/office/drawing/2014/main" id="{186C0DE8-8A1C-CEEA-22A8-5AD221647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729" y="4246752"/>
            <a:ext cx="3431776" cy="193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B1FC0C4-A0C4-91F5-463B-5B7AD205AED3}"/>
              </a:ext>
            </a:extLst>
          </p:cNvPr>
          <p:cNvSpPr/>
          <p:nvPr/>
        </p:nvSpPr>
        <p:spPr>
          <a:xfrm>
            <a:off x="1183692" y="3877420"/>
            <a:ext cx="346601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dirty="0">
                <a:ln w="0"/>
              </a:rPr>
              <a:t>2</a:t>
            </a:r>
            <a:r>
              <a:rPr lang="en-US" altLang="ko-KR" cap="none" spc="0" dirty="0">
                <a:ln w="0"/>
              </a:rPr>
              <a:t>. </a:t>
            </a:r>
            <a:r>
              <a:rPr lang="ko-KR" altLang="en-US" cap="none" spc="0" dirty="0">
                <a:ln w="0"/>
              </a:rPr>
              <a:t>유사 게임 </a:t>
            </a:r>
            <a:r>
              <a:rPr lang="en-US" altLang="ko-KR" cap="none" spc="0" dirty="0">
                <a:ln w="0"/>
              </a:rPr>
              <a:t>:</a:t>
            </a:r>
            <a:r>
              <a:rPr lang="en-US" altLang="ko-KR" dirty="0">
                <a:ln w="0"/>
              </a:rPr>
              <a:t> Dead by daylight</a:t>
            </a:r>
            <a:endParaRPr lang="en-US" altLang="ko-KR" cap="none" spc="0" dirty="0">
              <a:ln w="0"/>
            </a:endParaRPr>
          </a:p>
        </p:txBody>
      </p:sp>
    </p:spTree>
    <p:extLst>
      <p:ext uri="{BB962C8B-B14F-4D97-AF65-F5344CB8AC3E}">
        <p14:creationId xmlns:p14="http://schemas.microsoft.com/office/powerpoint/2010/main" val="201949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A4EAB5-8594-DB60-0062-44F10B193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14</a:t>
            </a:fld>
            <a:endParaRPr lang="ko-KR" altLang="en-US"/>
          </a:p>
        </p:txBody>
      </p:sp>
      <p:graphicFrame>
        <p:nvGraphicFramePr>
          <p:cNvPr id="10" name="내용 개체 틀 9">
            <a:extLst>
              <a:ext uri="{FF2B5EF4-FFF2-40B4-BE49-F238E27FC236}">
                <a16:creationId xmlns:a16="http://schemas.microsoft.com/office/drawing/2014/main" id="{CF9CBF45-0146-F4D9-7E92-E4AF78378201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360095826"/>
              </p:ext>
            </p:extLst>
          </p:nvPr>
        </p:nvGraphicFramePr>
        <p:xfrm>
          <a:off x="1513659" y="1871587"/>
          <a:ext cx="9164682" cy="3623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1241">
                  <a:extLst>
                    <a:ext uri="{9D8B030D-6E8A-4147-A177-3AD203B41FA5}">
                      <a16:colId xmlns:a16="http://schemas.microsoft.com/office/drawing/2014/main" val="2515650611"/>
                    </a:ext>
                  </a:extLst>
                </a:gridCol>
                <a:gridCol w="1540730">
                  <a:extLst>
                    <a:ext uri="{9D8B030D-6E8A-4147-A177-3AD203B41FA5}">
                      <a16:colId xmlns:a16="http://schemas.microsoft.com/office/drawing/2014/main" val="2593101215"/>
                    </a:ext>
                  </a:extLst>
                </a:gridCol>
                <a:gridCol w="6092711">
                  <a:extLst>
                    <a:ext uri="{9D8B030D-6E8A-4147-A177-3AD203B41FA5}">
                      <a16:colId xmlns:a16="http://schemas.microsoft.com/office/drawing/2014/main" val="1820319935"/>
                    </a:ext>
                  </a:extLst>
                </a:gridCol>
              </a:tblGrid>
              <a:tr h="985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이름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역할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수강과목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349779"/>
                  </a:ext>
                </a:extLst>
              </a:tr>
              <a:tr h="985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고윤범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서버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C, C++, STL, </a:t>
                      </a:r>
                      <a:r>
                        <a:rPr lang="ko-KR" altLang="en-US" sz="1400" dirty="0" err="1"/>
                        <a:t>컴퓨터그래픽스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게임수학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셰이더</a:t>
                      </a:r>
                      <a:r>
                        <a:rPr lang="ko-KR" altLang="en-US" sz="1400" dirty="0"/>
                        <a:t> 프로그래밍</a:t>
                      </a:r>
                      <a:endParaRPr lang="en-US" altLang="ko-KR" sz="1400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네트워크 게임 프로그래밍</a:t>
                      </a:r>
                      <a:endParaRPr lang="en-US" altLang="ko-KR" sz="1400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모델링 </a:t>
                      </a:r>
                      <a:r>
                        <a:rPr lang="en-US" altLang="ko-KR" sz="1400" dirty="0"/>
                        <a:t>1,2, </a:t>
                      </a:r>
                      <a:r>
                        <a:rPr lang="ko-KR" altLang="en-US" sz="1400" dirty="0"/>
                        <a:t>애니메이션</a:t>
                      </a:r>
                      <a:r>
                        <a:rPr lang="en-US" altLang="ko-KR" sz="1400" dirty="0"/>
                        <a:t>2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361703"/>
                  </a:ext>
                </a:extLst>
              </a:tr>
              <a:tr h="985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/>
                        <a:t>노창현</a:t>
                      </a:r>
                      <a:endParaRPr lang="ko-KR" altLang="en-US" sz="1800" b="1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그래픽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/>
                        <a:t>모델링 </a:t>
                      </a:r>
                      <a:r>
                        <a:rPr lang="en-US" altLang="ko-KR" sz="1400" dirty="0"/>
                        <a:t>1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C,C++,</a:t>
                      </a:r>
                      <a:r>
                        <a:rPr lang="ko-KR" altLang="en-US" sz="1400" dirty="0" err="1"/>
                        <a:t>컴퓨터그래픽스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게임수학</a:t>
                      </a:r>
                      <a:endParaRPr lang="en-US" altLang="ko-KR" sz="14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454431"/>
                  </a:ext>
                </a:extLst>
              </a:tr>
              <a:tr h="641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양재성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클라이언트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/>
                        <a:t>C, C++, STL, </a:t>
                      </a:r>
                      <a:r>
                        <a:rPr lang="ko-KR" altLang="en-US" sz="1400" dirty="0" err="1"/>
                        <a:t>컴퓨터그래픽스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게임수학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544145"/>
                  </a:ext>
                </a:extLst>
              </a:tr>
            </a:tbl>
          </a:graphicData>
        </a:graphic>
      </p:graphicFrame>
      <p:sp>
        <p:nvSpPr>
          <p:cNvPr id="11" name="제목 11">
            <a:extLst>
              <a:ext uri="{FF2B5EF4-FFF2-40B4-BE49-F238E27FC236}">
                <a16:creationId xmlns:a16="http://schemas.microsoft.com/office/drawing/2014/main" id="{18611B31-5F8D-C6D1-8E35-AC7492D92C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7. </a:t>
            </a:r>
            <a:r>
              <a:rPr lang="ko-KR" altLang="en-US" sz="3600" b="1" dirty="0"/>
              <a:t>개인별 준비 현황</a:t>
            </a:r>
          </a:p>
        </p:txBody>
      </p:sp>
    </p:spTree>
    <p:extLst>
      <p:ext uri="{BB962C8B-B14F-4D97-AF65-F5344CB8AC3E}">
        <p14:creationId xmlns:p14="http://schemas.microsoft.com/office/powerpoint/2010/main" val="1653176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5F1850-C2CA-AB06-6C0C-63FBD57A0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15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2161FE0-D4ED-EEEA-5B56-C295C68D7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98714"/>
              </p:ext>
            </p:extLst>
          </p:nvPr>
        </p:nvGraphicFramePr>
        <p:xfrm>
          <a:off x="1499984" y="1889461"/>
          <a:ext cx="9192033" cy="4297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47841">
                  <a:extLst>
                    <a:ext uri="{9D8B030D-6E8A-4147-A177-3AD203B41FA5}">
                      <a16:colId xmlns:a16="http://schemas.microsoft.com/office/drawing/2014/main" val="16671690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362812958"/>
                    </a:ext>
                  </a:extLst>
                </a:gridCol>
                <a:gridCol w="954156">
                  <a:extLst>
                    <a:ext uri="{9D8B030D-6E8A-4147-A177-3AD203B41FA5}">
                      <a16:colId xmlns:a16="http://schemas.microsoft.com/office/drawing/2014/main" val="28979265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955135351"/>
                    </a:ext>
                  </a:extLst>
                </a:gridCol>
                <a:gridCol w="967409">
                  <a:extLst>
                    <a:ext uri="{9D8B030D-6E8A-4147-A177-3AD203B41FA5}">
                      <a16:colId xmlns:a16="http://schemas.microsoft.com/office/drawing/2014/main" val="525265939"/>
                    </a:ext>
                  </a:extLst>
                </a:gridCol>
                <a:gridCol w="927652">
                  <a:extLst>
                    <a:ext uri="{9D8B030D-6E8A-4147-A177-3AD203B41FA5}">
                      <a16:colId xmlns:a16="http://schemas.microsoft.com/office/drawing/2014/main" val="2350934536"/>
                    </a:ext>
                  </a:extLst>
                </a:gridCol>
                <a:gridCol w="940905">
                  <a:extLst>
                    <a:ext uri="{9D8B030D-6E8A-4147-A177-3AD203B41FA5}">
                      <a16:colId xmlns:a16="http://schemas.microsoft.com/office/drawing/2014/main" val="19608206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025763433"/>
                    </a:ext>
                  </a:extLst>
                </a:gridCol>
                <a:gridCol w="810870">
                  <a:extLst>
                    <a:ext uri="{9D8B030D-6E8A-4147-A177-3AD203B41FA5}">
                      <a16:colId xmlns:a16="http://schemas.microsoft.com/office/drawing/2014/main" val="3046149727"/>
                    </a:ext>
                  </a:extLst>
                </a:gridCol>
              </a:tblGrid>
              <a:tr h="3565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7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8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5792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슬라임</a:t>
                      </a:r>
                      <a:r>
                        <a:rPr lang="ko-KR" altLang="en-US" sz="1200" b="1" dirty="0"/>
                        <a:t> 트레일 기술 및 상호작용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957473"/>
                  </a:ext>
                </a:extLst>
              </a:tr>
              <a:tr h="1306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서버 통신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675979"/>
                  </a:ext>
                </a:extLst>
              </a:tr>
              <a:tr h="13062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135886"/>
                  </a:ext>
                </a:extLst>
              </a:tr>
              <a:tr h="13933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 err="1"/>
                        <a:t>슬라임</a:t>
                      </a:r>
                      <a:r>
                        <a:rPr lang="ko-KR" altLang="en-US" sz="1200" b="1" dirty="0"/>
                        <a:t> 조작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555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/>
                        <a:t>빨아들이기 물리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72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/>
                        <a:t>맵 및 오브젝트 생성 패턴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290029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/>
                        <a:t>UI </a:t>
                      </a:r>
                      <a:r>
                        <a:rPr lang="ko-KR" altLang="en-US" sz="1200" b="1" dirty="0"/>
                        <a:t>구현 및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200" b="1" dirty="0"/>
                        <a:t>디테일 조정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7260871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476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/>
                        <a:t>인간 캐릭터 모델링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447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애니메이션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33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/>
                        <a:t>맵 및 오브젝트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974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/>
                        <a:t>후처리</a:t>
                      </a:r>
                      <a:r>
                        <a:rPr lang="en-US" altLang="ko-KR" sz="1200" b="1" dirty="0"/>
                        <a:t>, </a:t>
                      </a:r>
                      <a:r>
                        <a:rPr lang="ko-KR" altLang="en-US" sz="1200" b="1" dirty="0"/>
                        <a:t>이펙트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27569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/>
                        <a:t>테스트 및 버그수정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82609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D068947B-1519-0BF7-0F8F-3B5E1D942D3C}"/>
              </a:ext>
            </a:extLst>
          </p:cNvPr>
          <p:cNvSpPr/>
          <p:nvPr/>
        </p:nvSpPr>
        <p:spPr>
          <a:xfrm>
            <a:off x="9763821" y="274511"/>
            <a:ext cx="72327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4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고윤범</a:t>
            </a:r>
            <a:endParaRPr lang="en-US" altLang="ko-KR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63068C-559D-80CE-F58D-D66A7B8FC258}"/>
              </a:ext>
            </a:extLst>
          </p:cNvPr>
          <p:cNvSpPr/>
          <p:nvPr/>
        </p:nvSpPr>
        <p:spPr>
          <a:xfrm>
            <a:off x="9763821" y="582288"/>
            <a:ext cx="72327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노창현</a:t>
            </a:r>
            <a:endParaRPr lang="en-US" altLang="ko-KR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81FF7B-57D9-C460-1E95-577C0A3BE9C5}"/>
              </a:ext>
            </a:extLst>
          </p:cNvPr>
          <p:cNvSpPr/>
          <p:nvPr/>
        </p:nvSpPr>
        <p:spPr>
          <a:xfrm>
            <a:off x="9763821" y="862948"/>
            <a:ext cx="72327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양재성</a:t>
            </a:r>
            <a:endParaRPr lang="en-US" altLang="ko-KR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E223FF-F8BD-58FA-FA6B-6CDAB0E8D0E8}"/>
              </a:ext>
            </a:extLst>
          </p:cNvPr>
          <p:cNvSpPr/>
          <p:nvPr/>
        </p:nvSpPr>
        <p:spPr>
          <a:xfrm>
            <a:off x="10739757" y="327977"/>
            <a:ext cx="941587" cy="2008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B5B0AFF-694D-EE06-7CE0-1CFC15902672}"/>
              </a:ext>
            </a:extLst>
          </p:cNvPr>
          <p:cNvSpPr/>
          <p:nvPr/>
        </p:nvSpPr>
        <p:spPr>
          <a:xfrm>
            <a:off x="10737562" y="635754"/>
            <a:ext cx="941587" cy="20084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D3ED6D-552A-EBEF-38C6-99B1382A7AA1}"/>
              </a:ext>
            </a:extLst>
          </p:cNvPr>
          <p:cNvSpPr/>
          <p:nvPr/>
        </p:nvSpPr>
        <p:spPr>
          <a:xfrm>
            <a:off x="10737562" y="916414"/>
            <a:ext cx="941587" cy="2008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99F5A0-2685-BC86-E56A-5C7F61302B8E}"/>
              </a:ext>
            </a:extLst>
          </p:cNvPr>
          <p:cNvSpPr/>
          <p:nvPr/>
        </p:nvSpPr>
        <p:spPr>
          <a:xfrm>
            <a:off x="7663183" y="582286"/>
            <a:ext cx="54373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공통</a:t>
            </a:r>
            <a:endParaRPr lang="en-US" altLang="ko-KR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FED1608-704D-F65E-0478-5FA56C24D04E}"/>
              </a:ext>
            </a:extLst>
          </p:cNvPr>
          <p:cNvSpPr/>
          <p:nvPr/>
        </p:nvSpPr>
        <p:spPr>
          <a:xfrm>
            <a:off x="8300436" y="635752"/>
            <a:ext cx="941587" cy="2008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제목 11">
            <a:extLst>
              <a:ext uri="{FF2B5EF4-FFF2-40B4-BE49-F238E27FC236}">
                <a16:creationId xmlns:a16="http://schemas.microsoft.com/office/drawing/2014/main" id="{A193EEAF-B2D5-603D-F822-6741FD7BB6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5144589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8. </a:t>
            </a:r>
            <a:r>
              <a:rPr lang="ko-KR" altLang="en-US" sz="3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역할 분담 및 일정</a:t>
            </a:r>
            <a:endParaRPr lang="en-US" altLang="ko-KR" sz="3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8800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2153D1-F449-4B06-61C1-C1A491ED0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602579-A29A-3E5E-FF58-FE43F59BE127}"/>
              </a:ext>
            </a:extLst>
          </p:cNvPr>
          <p:cNvSpPr txBox="1"/>
          <p:nvPr/>
        </p:nvSpPr>
        <p:spPr>
          <a:xfrm>
            <a:off x="1504985" y="1941213"/>
            <a:ext cx="9182030" cy="1989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블렌더</a:t>
            </a:r>
            <a:r>
              <a:rPr lang="en-US" altLang="ko-KR" sz="1400" dirty="0"/>
              <a:t>,</a:t>
            </a:r>
            <a:r>
              <a:rPr lang="ko-KR" altLang="en-US" sz="1400" dirty="0" err="1"/>
              <a:t>언리얼</a:t>
            </a:r>
            <a:r>
              <a:rPr lang="en-US" altLang="ko-KR" sz="1400" dirty="0"/>
              <a:t>,</a:t>
            </a:r>
            <a:r>
              <a:rPr lang="ko-KR" altLang="en-US" sz="1400" dirty="0" err="1"/>
              <a:t>비쥬얼</a:t>
            </a:r>
            <a:r>
              <a:rPr lang="ko-KR" altLang="en-US" sz="1400" dirty="0"/>
              <a:t> 스튜디오 아이콘 </a:t>
            </a:r>
            <a:r>
              <a:rPr lang="en-US" altLang="ko-KR" sz="1400" dirty="0"/>
              <a:t>– </a:t>
            </a:r>
            <a:r>
              <a:rPr lang="ko-KR" altLang="en-US" sz="1400" dirty="0"/>
              <a:t>위키피디아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슬라임런쳐</a:t>
            </a:r>
            <a:r>
              <a:rPr lang="ko-KR" altLang="en-US" sz="1400" dirty="0"/>
              <a:t> 게임 이미지 </a:t>
            </a:r>
            <a:r>
              <a:rPr lang="en-US" altLang="ko-KR" sz="1400" dirty="0"/>
              <a:t>– </a:t>
            </a:r>
            <a:r>
              <a:rPr lang="en-US" altLang="ko-KR" sz="1400" dirty="0">
                <a:hlinkClick r:id="rId2"/>
              </a:rPr>
              <a:t>https://store.steampowered.com/app/433340/Slime_Rancher/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언리얼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슬라임</a:t>
            </a:r>
            <a:r>
              <a:rPr lang="ko-KR" altLang="en-US" sz="1400" dirty="0"/>
              <a:t> 이미지 </a:t>
            </a:r>
            <a:r>
              <a:rPr lang="en-US" altLang="ko-KR" sz="1400" dirty="0"/>
              <a:t>- </a:t>
            </a:r>
            <a:r>
              <a:rPr lang="en-US" altLang="ko-KR" sz="1400" dirty="0">
                <a:hlinkClick r:id="rId3"/>
              </a:rPr>
              <a:t>https://www.youtube.com/watch?v=xOkfTyqDWGE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키보드</a:t>
            </a:r>
            <a:r>
              <a:rPr lang="en-US" altLang="ko-KR" sz="1400" dirty="0"/>
              <a:t>, </a:t>
            </a:r>
            <a:r>
              <a:rPr lang="ko-KR" altLang="en-US" sz="1400" dirty="0"/>
              <a:t>마우스 이미지 </a:t>
            </a:r>
            <a:r>
              <a:rPr lang="en-US" altLang="ko-KR" sz="1400" dirty="0"/>
              <a:t>- </a:t>
            </a:r>
            <a:r>
              <a:rPr lang="en-US" altLang="ko-KR" sz="1400" dirty="0">
                <a:hlinkClick r:id="rId4"/>
              </a:rPr>
              <a:t>https://www.vecteezy.com/vector-art/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캐릭터 이미지 </a:t>
            </a:r>
            <a:r>
              <a:rPr lang="en-US" altLang="ko-KR" sz="1400" dirty="0"/>
              <a:t>- </a:t>
            </a:r>
            <a:r>
              <a:rPr lang="en-US" altLang="ko-KR" sz="1400" dirty="0">
                <a:hlinkClick r:id="rId5"/>
              </a:rPr>
              <a:t>https://www.flaticon.com/kr/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/>
              <a:t>Metaball</a:t>
            </a:r>
            <a:r>
              <a:rPr lang="en-US" altLang="ko-KR" sz="1400" dirty="0"/>
              <a:t> </a:t>
            </a:r>
            <a:r>
              <a:rPr lang="ko-KR" altLang="en-US" sz="1400" dirty="0"/>
              <a:t>이미지 </a:t>
            </a:r>
            <a:r>
              <a:rPr lang="en-US" altLang="ko-KR" sz="1400" dirty="0"/>
              <a:t>- </a:t>
            </a:r>
            <a:r>
              <a:rPr lang="en-US" altLang="ko-KR" sz="1400" dirty="0">
                <a:hlinkClick r:id="rId6"/>
              </a:rPr>
              <a:t>https://en.wikipedia.org/wiki/Metaballs</a:t>
            </a:r>
            <a:endParaRPr lang="en-US" altLang="ko-KR" sz="1400" dirty="0"/>
          </a:p>
        </p:txBody>
      </p:sp>
      <p:sp>
        <p:nvSpPr>
          <p:cNvPr id="10" name="제목 11">
            <a:extLst>
              <a:ext uri="{FF2B5EF4-FFF2-40B4-BE49-F238E27FC236}">
                <a16:creationId xmlns:a16="http://schemas.microsoft.com/office/drawing/2014/main" id="{69C2898F-BA12-F86B-606B-E8D617F7A8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9. </a:t>
            </a:r>
            <a:r>
              <a:rPr lang="ko-KR" altLang="en-US" sz="3600" b="1" dirty="0"/>
              <a:t>참고문헌</a:t>
            </a:r>
          </a:p>
        </p:txBody>
      </p:sp>
    </p:spTree>
    <p:extLst>
      <p:ext uri="{BB962C8B-B14F-4D97-AF65-F5344CB8AC3E}">
        <p14:creationId xmlns:p14="http://schemas.microsoft.com/office/powerpoint/2010/main" val="4249611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897C20-D5DA-A182-F5EA-EA784BCD3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8" name="제목 11">
            <a:extLst>
              <a:ext uri="{FF2B5EF4-FFF2-40B4-BE49-F238E27FC236}">
                <a16:creationId xmlns:a16="http://schemas.microsoft.com/office/drawing/2014/main" id="{C1403B38-F239-6CCD-8FA7-4D122C6C0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ko-KR" altLang="en-US" sz="3600" b="1" dirty="0"/>
              <a:t>목차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C245B0-0E9E-E262-5285-EFA8F375DDEF}"/>
              </a:ext>
            </a:extLst>
          </p:cNvPr>
          <p:cNvSpPr txBox="1"/>
          <p:nvPr/>
        </p:nvSpPr>
        <p:spPr>
          <a:xfrm>
            <a:off x="1504985" y="1566365"/>
            <a:ext cx="9182030" cy="4445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/>
              <a:t>연구목적</a:t>
            </a:r>
            <a:endParaRPr lang="en-US" altLang="ko-KR" sz="16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/>
              <a:t>게임소개 및 방법</a:t>
            </a:r>
            <a:endParaRPr lang="en-US" altLang="ko-KR" sz="16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/>
              <a:t>개발환경</a:t>
            </a:r>
            <a:endParaRPr lang="en-US" altLang="ko-KR" sz="16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/>
              <a:t>중점 연구 분야</a:t>
            </a:r>
            <a:endParaRPr lang="en-US" altLang="ko-KR" sz="16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/>
              <a:t>기술적 요소</a:t>
            </a:r>
            <a:endParaRPr lang="en-US" altLang="ko-KR" sz="16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/>
              <a:t>개인별 준비 현황</a:t>
            </a:r>
            <a:endParaRPr lang="en-US" altLang="ko-KR" sz="16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/>
              <a:t>타 게임과의 차별성</a:t>
            </a:r>
            <a:endParaRPr lang="en-US" altLang="ko-KR" sz="16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/>
              <a:t>역할분담 및 일정</a:t>
            </a:r>
            <a:endParaRPr lang="en-US" altLang="ko-KR" sz="16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/>
              <a:t>참고문헌</a:t>
            </a:r>
          </a:p>
        </p:txBody>
      </p:sp>
    </p:spTree>
    <p:extLst>
      <p:ext uri="{BB962C8B-B14F-4D97-AF65-F5344CB8AC3E}">
        <p14:creationId xmlns:p14="http://schemas.microsoft.com/office/powerpoint/2010/main" val="2520345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0C5E61-5D7F-B4B5-2591-A81912221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13D933-A01B-9D62-09F1-345F53F68752}"/>
              </a:ext>
            </a:extLst>
          </p:cNvPr>
          <p:cNvSpPr txBox="1"/>
          <p:nvPr/>
        </p:nvSpPr>
        <p:spPr>
          <a:xfrm>
            <a:off x="1504985" y="2198745"/>
            <a:ext cx="9182030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n w="0"/>
              </a:rPr>
              <a:t>언리얼</a:t>
            </a:r>
            <a:r>
              <a:rPr lang="en-US" altLang="ko-KR" dirty="0">
                <a:ln w="0"/>
              </a:rPr>
              <a:t> </a:t>
            </a:r>
            <a:r>
              <a:rPr lang="ko-KR" altLang="en-US" dirty="0">
                <a:ln w="0"/>
              </a:rPr>
              <a:t>엔진</a:t>
            </a:r>
            <a:r>
              <a:rPr lang="en-US" altLang="ko-KR" dirty="0">
                <a:ln w="0"/>
              </a:rPr>
              <a:t>5 </a:t>
            </a:r>
            <a:r>
              <a:rPr lang="ko-KR" altLang="en-US" dirty="0">
                <a:ln w="0"/>
              </a:rPr>
              <a:t>환경에서 </a:t>
            </a:r>
            <a:r>
              <a:rPr lang="en-US" altLang="ko-KR" dirty="0">
                <a:ln w="0"/>
              </a:rPr>
              <a:t>3D </a:t>
            </a:r>
            <a:r>
              <a:rPr lang="ko-KR" altLang="en-US" dirty="0">
                <a:ln w="0"/>
              </a:rPr>
              <a:t>게임 제작</a:t>
            </a:r>
            <a:endParaRPr lang="en-US" altLang="ko-KR" dirty="0">
              <a:ln w="0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 w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cap="none" spc="0" dirty="0" err="1">
                <a:ln w="0"/>
              </a:rPr>
              <a:t>언리얼</a:t>
            </a:r>
            <a:r>
              <a:rPr lang="ko-KR" altLang="en-US" cap="none" spc="0" dirty="0">
                <a:ln w="0"/>
              </a:rPr>
              <a:t> 엔진으로 빨아들이기 </a:t>
            </a:r>
            <a:r>
              <a:rPr lang="ko-KR" altLang="en-US" cap="none" spc="0" dirty="0" err="1">
                <a:ln w="0"/>
              </a:rPr>
              <a:t>피직스</a:t>
            </a:r>
            <a:r>
              <a:rPr lang="ko-KR" altLang="en-US" cap="none" spc="0" dirty="0">
                <a:ln w="0"/>
              </a:rPr>
              <a:t> 효과 구현</a:t>
            </a:r>
            <a:endParaRPr lang="en-US" altLang="ko-KR" cap="none" spc="0" dirty="0">
              <a:ln w="0"/>
            </a:endParaRPr>
          </a:p>
          <a:p>
            <a:pPr>
              <a:lnSpc>
                <a:spcPct val="150000"/>
              </a:lnSpc>
            </a:pPr>
            <a:endParaRPr lang="en-US" altLang="ko-KR" cap="none" spc="0" dirty="0">
              <a:ln w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n w="0"/>
              </a:rPr>
              <a:t>레벨 씬 오브젝트에 동적 상호작용하며</a:t>
            </a:r>
            <a:r>
              <a:rPr lang="en-US" altLang="ko-KR" dirty="0">
                <a:ln w="0"/>
              </a:rPr>
              <a:t>,</a:t>
            </a:r>
            <a:r>
              <a:rPr lang="ko-KR" altLang="en-US" dirty="0">
                <a:ln w="0"/>
              </a:rPr>
              <a:t> 물리 시뮬레이션이 가능한 </a:t>
            </a:r>
            <a:r>
              <a:rPr lang="ko-KR" altLang="en-US" dirty="0" err="1">
                <a:ln w="0"/>
              </a:rPr>
              <a:t>슬라임</a:t>
            </a:r>
            <a:r>
              <a:rPr lang="ko-KR" altLang="en-US" dirty="0">
                <a:ln w="0"/>
              </a:rPr>
              <a:t> 모델 제작</a:t>
            </a:r>
            <a:endParaRPr lang="en-US" altLang="ko-KR" dirty="0">
              <a:ln w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n w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n w="0"/>
              </a:rPr>
              <a:t>PBR</a:t>
            </a:r>
            <a:r>
              <a:rPr lang="ko-KR" altLang="en-US" dirty="0">
                <a:ln w="0"/>
              </a:rPr>
              <a:t>으로 사실적인 그래픽 구현</a:t>
            </a:r>
            <a:endParaRPr lang="en-US" altLang="ko-KR" dirty="0">
              <a:ln w="0"/>
            </a:endParaRPr>
          </a:p>
        </p:txBody>
      </p:sp>
      <p:sp>
        <p:nvSpPr>
          <p:cNvPr id="8" name="제목 11">
            <a:extLst>
              <a:ext uri="{FF2B5EF4-FFF2-40B4-BE49-F238E27FC236}">
                <a16:creationId xmlns:a16="http://schemas.microsoft.com/office/drawing/2014/main" id="{4AC511F8-156C-3EA6-41B0-D069630043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1. </a:t>
            </a:r>
            <a:r>
              <a:rPr lang="ko-KR" altLang="en-US" sz="3600" b="1" dirty="0"/>
              <a:t>연구목적</a:t>
            </a:r>
          </a:p>
        </p:txBody>
      </p:sp>
    </p:spTree>
    <p:extLst>
      <p:ext uri="{BB962C8B-B14F-4D97-AF65-F5344CB8AC3E}">
        <p14:creationId xmlns:p14="http://schemas.microsoft.com/office/powerpoint/2010/main" val="3869043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E686B93-A74D-A733-828D-C50736D7F14B}"/>
              </a:ext>
            </a:extLst>
          </p:cNvPr>
          <p:cNvSpPr/>
          <p:nvPr/>
        </p:nvSpPr>
        <p:spPr>
          <a:xfrm>
            <a:off x="1069739" y="2162363"/>
            <a:ext cx="10052521" cy="220389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774220-963D-9626-286F-8F4934CDA817}"/>
              </a:ext>
            </a:extLst>
          </p:cNvPr>
          <p:cNvSpPr/>
          <p:nvPr/>
        </p:nvSpPr>
        <p:spPr>
          <a:xfrm>
            <a:off x="1504839" y="4510230"/>
            <a:ext cx="9090950" cy="134338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cap="none" spc="0" dirty="0">
                <a:ln w="0"/>
                <a:solidFill>
                  <a:schemeClr val="tx1"/>
                </a:solidFill>
              </a:rPr>
              <a:t>Eat Up All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은 </a:t>
            </a:r>
            <a:r>
              <a:rPr lang="en-US" altLang="ko-KR" sz="1400" dirty="0">
                <a:ln w="0"/>
              </a:rPr>
              <a:t>3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인 비대칭 </a:t>
            </a:r>
            <a:r>
              <a:rPr lang="en-US" altLang="ko-KR" sz="1400" cap="none" spc="0" dirty="0">
                <a:ln w="0"/>
                <a:solidFill>
                  <a:schemeClr val="tx1"/>
                </a:solidFill>
              </a:rPr>
              <a:t>PVP 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게임으로</a:t>
            </a:r>
            <a:r>
              <a:rPr lang="en-US" altLang="ko-KR" sz="1400" cap="none" spc="0" dirty="0">
                <a:ln w="0"/>
                <a:solidFill>
                  <a:schemeClr val="tx1"/>
                </a:solidFill>
              </a:rPr>
              <a:t>, 2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명의 </a:t>
            </a:r>
            <a:r>
              <a:rPr lang="ko-KR" altLang="en-US" sz="1400" b="1" dirty="0">
                <a:ln w="0"/>
                <a:solidFill>
                  <a:schemeClr val="accent1"/>
                </a:solidFill>
              </a:rPr>
              <a:t>청소부 </a:t>
            </a:r>
            <a:r>
              <a:rPr lang="ko-KR" altLang="en-US" sz="1400" b="1" cap="none" spc="0" dirty="0">
                <a:ln w="0"/>
                <a:solidFill>
                  <a:schemeClr val="accent1"/>
                </a:solidFill>
              </a:rPr>
              <a:t>플레이어</a:t>
            </a:r>
            <a:r>
              <a:rPr lang="ko-KR" altLang="en-US" sz="1400" b="1" dirty="0">
                <a:ln w="0"/>
                <a:solidFill>
                  <a:schemeClr val="accent1"/>
                </a:solidFill>
              </a:rPr>
              <a:t>들</a:t>
            </a:r>
            <a:r>
              <a:rPr lang="ko-KR" altLang="en-US" sz="1400" dirty="0">
                <a:ln w="0"/>
              </a:rPr>
              <a:t>이 협력해</a:t>
            </a:r>
            <a:r>
              <a:rPr lang="ko-KR" altLang="en-US" sz="1400" cap="none" spc="0" dirty="0">
                <a:ln w="0"/>
              </a:rPr>
              <a:t> </a:t>
            </a:r>
            <a:r>
              <a:rPr lang="en-US" altLang="ko-KR" sz="1400" cap="none" spc="0" dirty="0">
                <a:ln w="0"/>
                <a:solidFill>
                  <a:schemeClr val="tx1"/>
                </a:solidFill>
              </a:rPr>
              <a:t>1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명의 </a:t>
            </a:r>
            <a:r>
              <a:rPr lang="ko-KR" altLang="en-US" sz="1400" b="1" cap="none" spc="0" dirty="0" err="1">
                <a:ln w="0"/>
                <a:solidFill>
                  <a:schemeClr val="accent6"/>
                </a:solidFill>
              </a:rPr>
              <a:t>슬라임</a:t>
            </a:r>
            <a:r>
              <a:rPr lang="ko-KR" altLang="en-US" sz="1400" b="1" cap="none" spc="0" dirty="0">
                <a:ln w="0"/>
                <a:solidFill>
                  <a:schemeClr val="accent6"/>
                </a:solidFill>
              </a:rPr>
              <a:t> 플레이어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를 상대한다</a:t>
            </a:r>
            <a:r>
              <a:rPr lang="en-US" altLang="ko-KR" sz="1400" cap="none" spc="0" dirty="0">
                <a:ln w="0"/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cap="none" spc="0" dirty="0" err="1">
                <a:ln w="0"/>
                <a:solidFill>
                  <a:schemeClr val="accent6"/>
                </a:solidFill>
              </a:rPr>
              <a:t>슬라임</a:t>
            </a:r>
            <a:r>
              <a:rPr lang="ko-KR" altLang="en-US" sz="1400" b="1" cap="none" spc="0" dirty="0">
                <a:ln w="0"/>
                <a:solidFill>
                  <a:schemeClr val="accent6"/>
                </a:solidFill>
              </a:rPr>
              <a:t> </a:t>
            </a:r>
            <a:r>
              <a:rPr lang="ko-KR" altLang="en-US" sz="1400" b="1" dirty="0">
                <a:ln w="0"/>
                <a:solidFill>
                  <a:schemeClr val="accent6"/>
                </a:solidFill>
              </a:rPr>
              <a:t>플레이어는</a:t>
            </a:r>
            <a:r>
              <a:rPr lang="ko-KR" altLang="en-US" sz="1400" b="1" cap="none" spc="0" dirty="0">
                <a:ln w="0"/>
                <a:solidFill>
                  <a:schemeClr val="accent6"/>
                </a:solidFill>
              </a:rPr>
              <a:t> 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플레이어들을 피해 </a:t>
            </a:r>
            <a:r>
              <a:rPr lang="ko-KR" altLang="en-US" sz="1400" cap="none" spc="0" dirty="0" err="1">
                <a:ln w="0"/>
                <a:solidFill>
                  <a:schemeClr val="tx1"/>
                </a:solidFill>
              </a:rPr>
              <a:t>맵의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 오브젝트를 흡수하여 크기를 키우고</a:t>
            </a:r>
            <a:r>
              <a:rPr lang="en-US" altLang="ko-KR" sz="1400" cap="none" spc="0" dirty="0">
                <a:ln w="0"/>
                <a:solidFill>
                  <a:schemeClr val="tx1"/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400" b="1" cap="none" spc="0" dirty="0">
                <a:ln w="0"/>
                <a:solidFill>
                  <a:schemeClr val="accent1"/>
                </a:solidFill>
              </a:rPr>
              <a:t>청소부 플레이어들은 </a:t>
            </a:r>
            <a:r>
              <a:rPr lang="ko-KR" altLang="en-US" sz="1400" cap="none" spc="0" dirty="0" err="1">
                <a:ln w="0"/>
                <a:solidFill>
                  <a:schemeClr val="tx1"/>
                </a:solidFill>
              </a:rPr>
              <a:t>슬라임을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 빨아드려 크기를 줄인다</a:t>
            </a:r>
            <a:r>
              <a:rPr lang="en-US" altLang="ko-KR" sz="1400" cap="none" spc="0" dirty="0">
                <a:ln w="0"/>
                <a:solidFill>
                  <a:schemeClr val="tx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그러나 </a:t>
            </a:r>
            <a:r>
              <a:rPr lang="ko-KR" altLang="en-US" sz="1400" cap="none" spc="0" dirty="0" err="1">
                <a:ln w="0"/>
                <a:solidFill>
                  <a:schemeClr val="tx1"/>
                </a:solidFill>
              </a:rPr>
              <a:t>슬라임이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 충분히 커지면 인간 플레이어는 </a:t>
            </a:r>
            <a:r>
              <a:rPr lang="ko-KR" altLang="en-US" sz="1400" cap="none" spc="0" dirty="0" err="1">
                <a:ln w="0"/>
                <a:solidFill>
                  <a:schemeClr val="tx1"/>
                </a:solidFill>
              </a:rPr>
              <a:t>슬라임에게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 먹히지 않도록 탈출해야 한다</a:t>
            </a:r>
            <a:r>
              <a:rPr lang="en-US" altLang="ko-KR" sz="1400" cap="none" spc="0" dirty="0">
                <a:ln w="0"/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9DA514-01E7-8CD0-9FDB-E18579C04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24" name="제목 11">
            <a:extLst>
              <a:ext uri="{FF2B5EF4-FFF2-40B4-BE49-F238E27FC236}">
                <a16:creationId xmlns:a16="http://schemas.microsoft.com/office/drawing/2014/main" id="{8EB26850-A7A9-63E1-9311-443F5ED201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2. </a:t>
            </a:r>
            <a:r>
              <a:rPr lang="ko-KR" altLang="en-US" sz="3600" b="1" dirty="0"/>
              <a:t>게임소개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4EEB43E-CBB5-DB3D-4317-D59B6E1E68BC}"/>
              </a:ext>
            </a:extLst>
          </p:cNvPr>
          <p:cNvSpPr/>
          <p:nvPr/>
        </p:nvSpPr>
        <p:spPr>
          <a:xfrm>
            <a:off x="3489191" y="2711185"/>
            <a:ext cx="10325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</a:t>
            </a:r>
            <a:endParaRPr lang="en-US" altLang="ko-KR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그림 13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1CCDECEA-22EF-D33C-EE4A-1AC3262F2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302" y="2767078"/>
            <a:ext cx="811545" cy="811545"/>
          </a:xfrm>
          <a:prstGeom prst="rect">
            <a:avLst/>
          </a:prstGeom>
        </p:spPr>
      </p:pic>
      <p:pic>
        <p:nvPicPr>
          <p:cNvPr id="16" name="그림 15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B71B364D-650A-60AB-D82F-E575D5A56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201" y="2748615"/>
            <a:ext cx="811545" cy="811545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2DDBB59-9B14-A7B4-3827-B17848ECD09C}"/>
              </a:ext>
            </a:extLst>
          </p:cNvPr>
          <p:cNvSpPr/>
          <p:nvPr/>
        </p:nvSpPr>
        <p:spPr>
          <a:xfrm>
            <a:off x="7124628" y="1544012"/>
            <a:ext cx="3223535" cy="2757574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B889BB-86FB-9625-4895-88F251E17C8F}"/>
              </a:ext>
            </a:extLst>
          </p:cNvPr>
          <p:cNvSpPr txBox="1"/>
          <p:nvPr/>
        </p:nvSpPr>
        <p:spPr>
          <a:xfrm>
            <a:off x="4757963" y="3704530"/>
            <a:ext cx="1064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청소부 </a:t>
            </a:r>
            <a:r>
              <a:rPr lang="en-US" altLang="ko-KR" sz="1400" dirty="0"/>
              <a:t>2</a:t>
            </a:r>
            <a:r>
              <a:rPr lang="ko-KR" altLang="en-US" sz="1400" dirty="0"/>
              <a:t>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E5E12F-6937-B54A-AFED-4F2CE9FAC9A9}"/>
              </a:ext>
            </a:extLst>
          </p:cNvPr>
          <p:cNvSpPr txBox="1"/>
          <p:nvPr/>
        </p:nvSpPr>
        <p:spPr>
          <a:xfrm>
            <a:off x="2027799" y="3704530"/>
            <a:ext cx="1244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슬라임</a:t>
            </a:r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ko-KR" altLang="en-US" sz="1400" dirty="0"/>
              <a:t>마리</a:t>
            </a:r>
          </a:p>
        </p:txBody>
      </p:sp>
      <p:pic>
        <p:nvPicPr>
          <p:cNvPr id="7" name="그림 6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369519DA-E8E1-DAF9-F9EC-EAC2F41E43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173338">
            <a:off x="1768682" y="2487044"/>
            <a:ext cx="1677239" cy="147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59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96D8354-EC1D-B778-0E74-9507F045019E}"/>
              </a:ext>
            </a:extLst>
          </p:cNvPr>
          <p:cNvSpPr/>
          <p:nvPr/>
        </p:nvSpPr>
        <p:spPr>
          <a:xfrm>
            <a:off x="6594670" y="1739010"/>
            <a:ext cx="4325811" cy="8589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91CC85E-2233-B4B9-3503-2A4E0AD14DA8}"/>
              </a:ext>
            </a:extLst>
          </p:cNvPr>
          <p:cNvSpPr/>
          <p:nvPr/>
        </p:nvSpPr>
        <p:spPr>
          <a:xfrm>
            <a:off x="1321369" y="2669673"/>
            <a:ext cx="2131255" cy="30884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55EB61-03AB-1781-C54C-249771F8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5683136-ED0C-BF98-71E6-4515F6A90D6F}"/>
              </a:ext>
            </a:extLst>
          </p:cNvPr>
          <p:cNvSpPr/>
          <p:nvPr/>
        </p:nvSpPr>
        <p:spPr>
          <a:xfrm>
            <a:off x="1799851" y="2016862"/>
            <a:ext cx="994151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로비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007F51-D5A5-360D-2CEC-6BB563853A72}"/>
              </a:ext>
            </a:extLst>
          </p:cNvPr>
          <p:cNvSpPr/>
          <p:nvPr/>
        </p:nvSpPr>
        <p:spPr>
          <a:xfrm>
            <a:off x="3949726" y="2048774"/>
            <a:ext cx="994151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게임시작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3C8196-192D-568E-4D42-4554DE0169A2}"/>
              </a:ext>
            </a:extLst>
          </p:cNvPr>
          <p:cNvSpPr/>
          <p:nvPr/>
        </p:nvSpPr>
        <p:spPr>
          <a:xfrm>
            <a:off x="9186694" y="1892802"/>
            <a:ext cx="994151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슬라임</a:t>
            </a:r>
            <a:r>
              <a:rPr lang="ko-KR" altLang="en-US" sz="1400" dirty="0"/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812737-F6CB-7A02-9B9D-CC2A29A95343}"/>
              </a:ext>
            </a:extLst>
          </p:cNvPr>
          <p:cNvSpPr/>
          <p:nvPr/>
        </p:nvSpPr>
        <p:spPr>
          <a:xfrm>
            <a:off x="1789702" y="5048991"/>
            <a:ext cx="1271549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슬라임</a:t>
            </a:r>
            <a:r>
              <a:rPr lang="ko-KR" altLang="en-US" sz="1400" b="1" dirty="0">
                <a:solidFill>
                  <a:schemeClr val="tx1"/>
                </a:solidFill>
              </a:rPr>
              <a:t> 승리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C694BF9-3C1B-E944-A470-8B9E447F08D1}"/>
              </a:ext>
            </a:extLst>
          </p:cNvPr>
          <p:cNvSpPr/>
          <p:nvPr/>
        </p:nvSpPr>
        <p:spPr>
          <a:xfrm>
            <a:off x="1751015" y="2926037"/>
            <a:ext cx="1130340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플레이어 승리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C261B5-87DF-73AB-EBAC-CFDDB470E052}"/>
              </a:ext>
            </a:extLst>
          </p:cNvPr>
          <p:cNvSpPr/>
          <p:nvPr/>
        </p:nvSpPr>
        <p:spPr>
          <a:xfrm>
            <a:off x="1732391" y="3998702"/>
            <a:ext cx="1130340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탈출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E248C4-9EF7-0B5A-9188-DB0AA67A5724}"/>
              </a:ext>
            </a:extLst>
          </p:cNvPr>
          <p:cNvSpPr/>
          <p:nvPr/>
        </p:nvSpPr>
        <p:spPr>
          <a:xfrm>
            <a:off x="7014375" y="1892802"/>
            <a:ext cx="994151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플레이어</a:t>
            </a:r>
            <a:r>
              <a:rPr lang="ko-KR" altLang="en-US" sz="1400" dirty="0"/>
              <a:t>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B9A422-9FAA-DF78-CAC7-CAE3D755CFBC}"/>
              </a:ext>
            </a:extLst>
          </p:cNvPr>
          <p:cNvSpPr/>
          <p:nvPr/>
        </p:nvSpPr>
        <p:spPr>
          <a:xfrm>
            <a:off x="7221906" y="4080858"/>
            <a:ext cx="992022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키획득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6406195-CBA2-A721-CA24-8D96DE945AD6}"/>
              </a:ext>
            </a:extLst>
          </p:cNvPr>
          <p:cNvSpPr/>
          <p:nvPr/>
        </p:nvSpPr>
        <p:spPr>
          <a:xfrm>
            <a:off x="4295383" y="4037488"/>
            <a:ext cx="1296988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탈출 장소로 이동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C2123BD-A1F0-6F53-A493-AE25344215F6}"/>
              </a:ext>
            </a:extLst>
          </p:cNvPr>
          <p:cNvCxnSpPr>
            <a:cxnSpLocks/>
          </p:cNvCxnSpPr>
          <p:nvPr/>
        </p:nvCxnSpPr>
        <p:spPr>
          <a:xfrm flipH="1">
            <a:off x="3310172" y="5479339"/>
            <a:ext cx="539936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55A1424-045B-8F91-112C-A493EF77A37D}"/>
              </a:ext>
            </a:extLst>
          </p:cNvPr>
          <p:cNvCxnSpPr>
            <a:cxnSpLocks/>
          </p:cNvCxnSpPr>
          <p:nvPr/>
        </p:nvCxnSpPr>
        <p:spPr>
          <a:xfrm flipH="1">
            <a:off x="6069495" y="4266088"/>
            <a:ext cx="73967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F6781D5-F12E-FAB3-EC5F-FAA6CB3C7334}"/>
              </a:ext>
            </a:extLst>
          </p:cNvPr>
          <p:cNvCxnSpPr>
            <a:cxnSpLocks/>
          </p:cNvCxnSpPr>
          <p:nvPr/>
        </p:nvCxnSpPr>
        <p:spPr>
          <a:xfrm flipV="1">
            <a:off x="2263965" y="2468837"/>
            <a:ext cx="0" cy="457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4F8E00B-8335-9949-8A2A-F9B7868296D3}"/>
              </a:ext>
            </a:extLst>
          </p:cNvPr>
          <p:cNvCxnSpPr>
            <a:cxnSpLocks/>
          </p:cNvCxnSpPr>
          <p:nvPr/>
        </p:nvCxnSpPr>
        <p:spPr>
          <a:xfrm>
            <a:off x="3217011" y="2325720"/>
            <a:ext cx="4712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2C23D6-C469-259C-4AEA-480EF82C6E1C}"/>
              </a:ext>
            </a:extLst>
          </p:cNvPr>
          <p:cNvSpPr/>
          <p:nvPr/>
        </p:nvSpPr>
        <p:spPr>
          <a:xfrm>
            <a:off x="7014375" y="3142318"/>
            <a:ext cx="1374249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슬라임</a:t>
            </a:r>
            <a:r>
              <a:rPr lang="ko-KR" altLang="en-US" sz="1400" b="1" dirty="0">
                <a:solidFill>
                  <a:schemeClr val="tx1"/>
                </a:solidFill>
              </a:rPr>
              <a:t> 퇴치</a:t>
            </a:r>
            <a:r>
              <a:rPr lang="ko-KR" altLang="en-US" sz="1400" dirty="0"/>
              <a:t> 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C179A0E-E673-19E8-BB6C-47BE6749ED1C}"/>
              </a:ext>
            </a:extLst>
          </p:cNvPr>
          <p:cNvSpPr/>
          <p:nvPr/>
        </p:nvSpPr>
        <p:spPr>
          <a:xfrm>
            <a:off x="9114003" y="3127181"/>
            <a:ext cx="1491379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도주 및 성장</a:t>
            </a:r>
            <a:r>
              <a:rPr lang="ko-KR" altLang="en-US" sz="1400" dirty="0"/>
              <a:t> 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1F309DF-CDC1-C68A-5122-667CF6DECB4A}"/>
              </a:ext>
            </a:extLst>
          </p:cNvPr>
          <p:cNvSpPr/>
          <p:nvPr/>
        </p:nvSpPr>
        <p:spPr>
          <a:xfrm>
            <a:off x="8827480" y="5197690"/>
            <a:ext cx="1777902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모든 플레이어 처치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F267DB4-0D92-A2BE-3193-30727E32CCBE}"/>
              </a:ext>
            </a:extLst>
          </p:cNvPr>
          <p:cNvCxnSpPr>
            <a:cxnSpLocks/>
          </p:cNvCxnSpPr>
          <p:nvPr/>
        </p:nvCxnSpPr>
        <p:spPr>
          <a:xfrm flipH="1">
            <a:off x="3310172" y="3304229"/>
            <a:ext cx="3583534" cy="233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D948709-E7BA-8BF8-AFB1-46F26FB883AC}"/>
              </a:ext>
            </a:extLst>
          </p:cNvPr>
          <p:cNvSpPr/>
          <p:nvPr/>
        </p:nvSpPr>
        <p:spPr>
          <a:xfrm>
            <a:off x="8873646" y="4168105"/>
            <a:ext cx="1661832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슬라임</a:t>
            </a:r>
            <a:r>
              <a:rPr lang="ko-KR" altLang="en-US" sz="1400" b="1" dirty="0">
                <a:solidFill>
                  <a:schemeClr val="tx1"/>
                </a:solidFill>
              </a:rPr>
              <a:t> 성장 완료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B5091FAC-EE67-38AE-63D4-E5A0652F1A93}"/>
              </a:ext>
            </a:extLst>
          </p:cNvPr>
          <p:cNvCxnSpPr>
            <a:cxnSpLocks/>
          </p:cNvCxnSpPr>
          <p:nvPr/>
        </p:nvCxnSpPr>
        <p:spPr>
          <a:xfrm flipH="1">
            <a:off x="3217011" y="4266088"/>
            <a:ext cx="73967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2301F41-1413-7D6B-9C0B-3EF95A2A9D6B}"/>
              </a:ext>
            </a:extLst>
          </p:cNvPr>
          <p:cNvCxnSpPr>
            <a:cxnSpLocks/>
          </p:cNvCxnSpPr>
          <p:nvPr/>
        </p:nvCxnSpPr>
        <p:spPr>
          <a:xfrm>
            <a:off x="10020672" y="4786489"/>
            <a:ext cx="0" cy="3429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A54BEF77-F21C-6C9A-7451-20A4B9545641}"/>
              </a:ext>
            </a:extLst>
          </p:cNvPr>
          <p:cNvCxnSpPr>
            <a:cxnSpLocks/>
          </p:cNvCxnSpPr>
          <p:nvPr/>
        </p:nvCxnSpPr>
        <p:spPr>
          <a:xfrm>
            <a:off x="9959389" y="3706511"/>
            <a:ext cx="0" cy="2878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5995840-376A-37D9-9EF7-310B4C5C8A02}"/>
              </a:ext>
            </a:extLst>
          </p:cNvPr>
          <p:cNvCxnSpPr>
            <a:cxnSpLocks/>
          </p:cNvCxnSpPr>
          <p:nvPr/>
        </p:nvCxnSpPr>
        <p:spPr>
          <a:xfrm>
            <a:off x="5887000" y="2048774"/>
            <a:ext cx="63436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EB63F0E8-66AE-3FA3-7B50-344CA938A61C}"/>
              </a:ext>
            </a:extLst>
          </p:cNvPr>
          <p:cNvCxnSpPr>
            <a:cxnSpLocks/>
          </p:cNvCxnSpPr>
          <p:nvPr/>
        </p:nvCxnSpPr>
        <p:spPr>
          <a:xfrm>
            <a:off x="7833907" y="3706703"/>
            <a:ext cx="0" cy="2878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371461D-FF77-63D8-E2CB-D16499F235E3}"/>
              </a:ext>
            </a:extLst>
          </p:cNvPr>
          <p:cNvCxnSpPr>
            <a:cxnSpLocks/>
          </p:cNvCxnSpPr>
          <p:nvPr/>
        </p:nvCxnSpPr>
        <p:spPr>
          <a:xfrm>
            <a:off x="7770602" y="2507523"/>
            <a:ext cx="0" cy="3587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5ECA8A4-72E3-F5B1-9D92-B735DBA2529F}"/>
              </a:ext>
            </a:extLst>
          </p:cNvPr>
          <p:cNvCxnSpPr>
            <a:cxnSpLocks/>
          </p:cNvCxnSpPr>
          <p:nvPr/>
        </p:nvCxnSpPr>
        <p:spPr>
          <a:xfrm>
            <a:off x="9953439" y="2507523"/>
            <a:ext cx="0" cy="3587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제목 11">
            <a:extLst>
              <a:ext uri="{FF2B5EF4-FFF2-40B4-BE49-F238E27FC236}">
                <a16:creationId xmlns:a16="http://schemas.microsoft.com/office/drawing/2014/main" id="{CFAC90FA-D914-5DFD-0B36-D74052D9C8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2. </a:t>
            </a:r>
            <a:r>
              <a:rPr lang="ko-KR" altLang="en-US" sz="3600" b="1" dirty="0"/>
              <a:t>게임방법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진행도</a:t>
            </a:r>
          </a:p>
        </p:txBody>
      </p:sp>
    </p:spTree>
    <p:extLst>
      <p:ext uri="{BB962C8B-B14F-4D97-AF65-F5344CB8AC3E}">
        <p14:creationId xmlns:p14="http://schemas.microsoft.com/office/powerpoint/2010/main" val="2102580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174156CE-7B9F-C51B-1803-C673535BD2E5}"/>
              </a:ext>
            </a:extLst>
          </p:cNvPr>
          <p:cNvSpPr/>
          <p:nvPr/>
        </p:nvSpPr>
        <p:spPr>
          <a:xfrm>
            <a:off x="6176783" y="3897755"/>
            <a:ext cx="5078997" cy="234911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192B374C-770D-F076-BC26-A5F169D0E0DB}"/>
              </a:ext>
            </a:extLst>
          </p:cNvPr>
          <p:cNvSpPr/>
          <p:nvPr/>
        </p:nvSpPr>
        <p:spPr>
          <a:xfrm>
            <a:off x="921326" y="3897755"/>
            <a:ext cx="5078997" cy="234911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AE6CD459-1B70-7F93-620E-1ADA953DAA42}"/>
              </a:ext>
            </a:extLst>
          </p:cNvPr>
          <p:cNvSpPr/>
          <p:nvPr/>
        </p:nvSpPr>
        <p:spPr>
          <a:xfrm>
            <a:off x="6177294" y="1436017"/>
            <a:ext cx="5078997" cy="234911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A013E0F1-64CF-D8CC-16FF-B97FF4FC8BF1}"/>
              </a:ext>
            </a:extLst>
          </p:cNvPr>
          <p:cNvSpPr/>
          <p:nvPr/>
        </p:nvSpPr>
        <p:spPr>
          <a:xfrm>
            <a:off x="927576" y="1436017"/>
            <a:ext cx="5078997" cy="234911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 descr="그림, 스케치, 아동 미술, 클립아트이(가) 표시된 사진&#10;&#10;자동 생성된 설명">
            <a:extLst>
              <a:ext uri="{FF2B5EF4-FFF2-40B4-BE49-F238E27FC236}">
                <a16:creationId xmlns:a16="http://schemas.microsoft.com/office/drawing/2014/main" id="{6F4DB300-2A57-7E32-E9DE-9BD86BF4EC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500" b="60750" l="18750" r="75500">
                        <a14:foregroundMark x1="25500" y1="58250" x2="29750" y2="32500"/>
                        <a14:foregroundMark x1="29750" y1="32500" x2="52000" y2="20250"/>
                        <a14:foregroundMark x1="52000" y1="20250" x2="71250" y2="34750"/>
                        <a14:foregroundMark x1="71250" y1="34750" x2="69500" y2="58250"/>
                        <a14:foregroundMark x1="69500" y1="58250" x2="24500" y2="56500"/>
                        <a14:foregroundMark x1="20250" y1="52000" x2="20250" y2="43250"/>
                        <a14:foregroundMark x1="18250" y1="49000" x2="43000" y2="60000"/>
                        <a14:foregroundMark x1="43000" y1="60000" x2="66500" y2="57250"/>
                        <a14:foregroundMark x1="66500" y1="57250" x2="72750" y2="39000"/>
                        <a14:foregroundMark x1="40000" y1="59000" x2="19000" y2="48500"/>
                        <a14:foregroundMark x1="19000" y1="48500" x2="18750" y2="47500"/>
                        <a14:foregroundMark x1="18750" y1="51500" x2="41750" y2="60750"/>
                        <a14:foregroundMark x1="54250" y1="19000" x2="31500" y2="29000"/>
                        <a14:foregroundMark x1="31500" y1="29000" x2="18750" y2="43750"/>
                        <a14:foregroundMark x1="33250" y1="27750" x2="54250" y2="18500"/>
                        <a14:foregroundMark x1="75500" y1="52500" x2="75500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43" t="15645" r="20171" b="37203"/>
          <a:stretch/>
        </p:blipFill>
        <p:spPr>
          <a:xfrm>
            <a:off x="6466574" y="2623900"/>
            <a:ext cx="1356864" cy="981484"/>
          </a:xfrm>
          <a:prstGeom prst="rect">
            <a:avLst/>
          </a:prstGeom>
        </p:spPr>
      </p:pic>
      <p:sp>
        <p:nvSpPr>
          <p:cNvPr id="47" name="내용 개체 틀 4">
            <a:extLst>
              <a:ext uri="{FF2B5EF4-FFF2-40B4-BE49-F238E27FC236}">
                <a16:creationId xmlns:a16="http://schemas.microsoft.com/office/drawing/2014/main" id="{F00352DF-F37D-2B04-0BAF-F9EE99414744}"/>
              </a:ext>
            </a:extLst>
          </p:cNvPr>
          <p:cNvSpPr txBox="1">
            <a:spLocks/>
          </p:cNvSpPr>
          <p:nvPr/>
        </p:nvSpPr>
        <p:spPr>
          <a:xfrm>
            <a:off x="6142238" y="5827962"/>
            <a:ext cx="5710128" cy="6686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47C64AA-DC74-257B-1CF4-7A8CBE8E6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11">
            <a:extLst>
              <a:ext uri="{FF2B5EF4-FFF2-40B4-BE49-F238E27FC236}">
                <a16:creationId xmlns:a16="http://schemas.microsoft.com/office/drawing/2014/main" id="{E7F160C3-EA9C-547B-7A41-D4D5C4E772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2. </a:t>
            </a:r>
            <a:r>
              <a:rPr lang="ko-KR" altLang="en-US" sz="3600" b="1" dirty="0"/>
              <a:t>게임방법 </a:t>
            </a:r>
            <a:r>
              <a:rPr lang="en-US" altLang="ko-KR" sz="3600" b="1" dirty="0"/>
              <a:t>- </a:t>
            </a:r>
            <a:r>
              <a:rPr lang="en-US" altLang="ko-KR" sz="3600" b="1" cap="none" spc="0" dirty="0">
                <a:ln w="0"/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SLIME </a:t>
            </a:r>
            <a:r>
              <a:rPr lang="ko-KR" altLang="en-US" sz="3600" b="1" cap="none" spc="0" dirty="0">
                <a:ln w="0"/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플레이</a:t>
            </a:r>
            <a:endParaRPr lang="ko-KR" altLang="en-US" sz="3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그림 8" descr="공구, 주방용품이(가) 표시된 사진&#10;&#10;자동 생성된 설명">
            <a:extLst>
              <a:ext uri="{FF2B5EF4-FFF2-40B4-BE49-F238E27FC236}">
                <a16:creationId xmlns:a16="http://schemas.microsoft.com/office/drawing/2014/main" id="{E4A29385-E00C-211D-FE16-3160B919D6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7544" b="57056" l="27274" r="61951">
                        <a14:foregroundMark x1="31000" y1="53250" x2="53500" y2="3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39" t="23855" r="33714" b="39255"/>
          <a:stretch/>
        </p:blipFill>
        <p:spPr>
          <a:xfrm>
            <a:off x="3905967" y="3034301"/>
            <a:ext cx="670530" cy="570648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EB5CEAA-6C32-E92C-E47F-066E388924B9}"/>
              </a:ext>
            </a:extLst>
          </p:cNvPr>
          <p:cNvCxnSpPr/>
          <p:nvPr/>
        </p:nvCxnSpPr>
        <p:spPr>
          <a:xfrm>
            <a:off x="8145838" y="3158637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FC9D9BD-8B7C-9D12-2FC6-E3A7FCDA1A83}"/>
              </a:ext>
            </a:extLst>
          </p:cNvPr>
          <p:cNvGrpSpPr/>
          <p:nvPr/>
        </p:nvGrpSpPr>
        <p:grpSpPr>
          <a:xfrm>
            <a:off x="1091780" y="4860230"/>
            <a:ext cx="3843247" cy="789321"/>
            <a:chOff x="1304390" y="4860230"/>
            <a:chExt cx="3843247" cy="789321"/>
          </a:xfrm>
        </p:grpSpPr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0354C491-BBBC-1DA8-593C-3919A600AD93}"/>
                </a:ext>
              </a:extLst>
            </p:cNvPr>
            <p:cNvCxnSpPr/>
            <p:nvPr/>
          </p:nvCxnSpPr>
          <p:spPr>
            <a:xfrm>
              <a:off x="3673434" y="5612560"/>
              <a:ext cx="539406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5" name="그림 34" descr="스케치, 만화 영화, 디자인이(가) 표시된 사진&#10;&#10;자동 생성된 설명">
              <a:extLst>
                <a:ext uri="{FF2B5EF4-FFF2-40B4-BE49-F238E27FC236}">
                  <a16:creationId xmlns:a16="http://schemas.microsoft.com/office/drawing/2014/main" id="{C71C8920-ED75-54B7-A08E-2150126D4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390" y="4860230"/>
              <a:ext cx="660784" cy="660784"/>
            </a:xfrm>
            <a:prstGeom prst="rect">
              <a:avLst/>
            </a:prstGeom>
          </p:spPr>
        </p:pic>
        <p:pic>
          <p:nvPicPr>
            <p:cNvPr id="43" name="그림 42" descr="스크린샷, 디자인이(가) 표시된 사진&#10;&#10;자동 생성된 설명">
              <a:extLst>
                <a:ext uri="{FF2B5EF4-FFF2-40B4-BE49-F238E27FC236}">
                  <a16:creationId xmlns:a16="http://schemas.microsoft.com/office/drawing/2014/main" id="{65BB61DE-E4DE-F937-C794-864D4058C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604772">
              <a:off x="1430833" y="5172374"/>
              <a:ext cx="311647" cy="311647"/>
            </a:xfrm>
            <a:prstGeom prst="rect">
              <a:avLst/>
            </a:prstGeom>
          </p:spPr>
        </p:pic>
        <p:pic>
          <p:nvPicPr>
            <p:cNvPr id="18" name="그림 17" descr="스케치, 만화 영화, 디자인이(가) 표시된 사진&#10;&#10;자동 생성된 설명">
              <a:extLst>
                <a:ext uri="{FF2B5EF4-FFF2-40B4-BE49-F238E27FC236}">
                  <a16:creationId xmlns:a16="http://schemas.microsoft.com/office/drawing/2014/main" id="{3135434C-F136-C6FD-64B4-593513730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3510" y="4860230"/>
              <a:ext cx="660784" cy="660784"/>
            </a:xfrm>
            <a:prstGeom prst="rect">
              <a:avLst/>
            </a:prstGeom>
          </p:spPr>
        </p:pic>
        <p:pic>
          <p:nvPicPr>
            <p:cNvPr id="21" name="그림 20" descr="스크린샷, 디자인이(가) 표시된 사진&#10;&#10;자동 생성된 설명">
              <a:extLst>
                <a:ext uri="{FF2B5EF4-FFF2-40B4-BE49-F238E27FC236}">
                  <a16:creationId xmlns:a16="http://schemas.microsoft.com/office/drawing/2014/main" id="{E0CDBF4C-E93B-328C-BBBC-57C2CF195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604772">
              <a:off x="4349954" y="5172374"/>
              <a:ext cx="311647" cy="311647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B8CD27B-4104-877D-018A-3DEB3421D5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7500" b="58750" l="18000" r="74250">
                          <a14:foregroundMark x1="25500" y1="59750" x2="61750" y2="58750"/>
                          <a14:foregroundMark x1="61750" y1="58750" x2="74000" y2="51500"/>
                          <a14:foregroundMark x1="74000" y1="51500" x2="73250" y2="38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95" t="12559" r="18483" b="36256"/>
            <a:stretch/>
          </p:blipFill>
          <p:spPr>
            <a:xfrm rot="2423305">
              <a:off x="4837498" y="5389163"/>
              <a:ext cx="310139" cy="118543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DB4C991-5751-B32C-1FC1-CB0215E3A6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7500" b="58750" l="18000" r="74250">
                          <a14:foregroundMark x1="25500" y1="59750" x2="61750" y2="58750"/>
                          <a14:foregroundMark x1="61750" y1="58750" x2="74000" y2="51500"/>
                          <a14:foregroundMark x1="74000" y1="51500" x2="73250" y2="38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95" t="12559" r="18483" b="36256"/>
            <a:stretch/>
          </p:blipFill>
          <p:spPr>
            <a:xfrm rot="7290002">
              <a:off x="4715472" y="5506716"/>
              <a:ext cx="165528" cy="120141"/>
            </a:xfrm>
            <a:prstGeom prst="rect">
              <a:avLst/>
            </a:prstGeom>
          </p:spPr>
        </p:pic>
      </p:grpSp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id="{87F34ABC-1D92-CADA-4A90-F07A8F68C3C4}"/>
              </a:ext>
            </a:extLst>
          </p:cNvPr>
          <p:cNvSpPr/>
          <p:nvPr/>
        </p:nvSpPr>
        <p:spPr>
          <a:xfrm>
            <a:off x="3424533" y="1577885"/>
            <a:ext cx="2191349" cy="752421"/>
          </a:xfrm>
          <a:prstGeom prst="wedgeRoundRectCallout">
            <a:avLst>
              <a:gd name="adj1" fmla="val -43363"/>
              <a:gd name="adj2" fmla="val 103456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400" dirty="0">
                <a:solidFill>
                  <a:schemeClr val="bg1"/>
                </a:solidFill>
              </a:rPr>
              <a:t>자신보다 부피가 작은 오브젝트만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흡수한다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34" name="말풍선: 모서리가 둥근 사각형 33">
            <a:extLst>
              <a:ext uri="{FF2B5EF4-FFF2-40B4-BE49-F238E27FC236}">
                <a16:creationId xmlns:a16="http://schemas.microsoft.com/office/drawing/2014/main" id="{2106A659-285F-C3B5-0CCA-AF89BD922400}"/>
              </a:ext>
            </a:extLst>
          </p:cNvPr>
          <p:cNvSpPr/>
          <p:nvPr/>
        </p:nvSpPr>
        <p:spPr>
          <a:xfrm>
            <a:off x="7256779" y="1577884"/>
            <a:ext cx="2440590" cy="752421"/>
          </a:xfrm>
          <a:prstGeom prst="wedgeRoundRectCallout">
            <a:avLst>
              <a:gd name="adj1" fmla="val -1559"/>
              <a:gd name="adj2" fmla="val 113191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ko-KR" altLang="en-US" sz="1400" b="0" i="0" dirty="0">
                <a:solidFill>
                  <a:schemeClr val="bg1"/>
                </a:solidFill>
                <a:effectLst/>
              </a:rPr>
              <a:t>오브젝트를 흡수하면 </a:t>
            </a:r>
            <a:endParaRPr lang="en-US" altLang="ko-KR" sz="1400" b="0" i="0" dirty="0">
              <a:solidFill>
                <a:schemeClr val="bg1"/>
              </a:solidFill>
              <a:effectLst/>
            </a:endParaRPr>
          </a:p>
          <a:p>
            <a:pPr marL="0" indent="0" algn="ctr">
              <a:buNone/>
            </a:pPr>
            <a:r>
              <a:rPr lang="ko-KR" altLang="en-US" sz="1400" b="0" i="0" dirty="0" err="1">
                <a:solidFill>
                  <a:schemeClr val="bg1"/>
                </a:solidFill>
                <a:effectLst/>
              </a:rPr>
              <a:t>슬라임의</a:t>
            </a:r>
            <a:r>
              <a:rPr lang="ko-KR" altLang="en-US" sz="1400" b="0" i="0" dirty="0">
                <a:solidFill>
                  <a:schemeClr val="bg1"/>
                </a:solidFill>
                <a:effectLst/>
              </a:rPr>
              <a:t> 크기가 증가</a:t>
            </a:r>
            <a:r>
              <a:rPr lang="ko-KR" altLang="en-US" sz="1400" dirty="0">
                <a:solidFill>
                  <a:schemeClr val="bg1"/>
                </a:solidFill>
              </a:rPr>
              <a:t>한다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50" name="말풍선: 모서리가 둥근 사각형 49">
            <a:extLst>
              <a:ext uri="{FF2B5EF4-FFF2-40B4-BE49-F238E27FC236}">
                <a16:creationId xmlns:a16="http://schemas.microsoft.com/office/drawing/2014/main" id="{038CB58F-D4A2-E2A4-0CEE-D2D549E436CE}"/>
              </a:ext>
            </a:extLst>
          </p:cNvPr>
          <p:cNvSpPr/>
          <p:nvPr/>
        </p:nvSpPr>
        <p:spPr>
          <a:xfrm>
            <a:off x="1992151" y="4002782"/>
            <a:ext cx="3827633" cy="752421"/>
          </a:xfrm>
          <a:prstGeom prst="wedgeRoundRectCallout">
            <a:avLst>
              <a:gd name="adj1" fmla="val -1312"/>
              <a:gd name="adj2" fmla="val 77015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400" dirty="0">
                <a:solidFill>
                  <a:schemeClr val="bg1"/>
                </a:solidFill>
              </a:rPr>
              <a:t>청소부는 </a:t>
            </a:r>
            <a:r>
              <a:rPr lang="ko-KR" altLang="en-US" sz="1400" b="0" i="0" dirty="0" err="1">
                <a:solidFill>
                  <a:schemeClr val="bg1"/>
                </a:solidFill>
                <a:effectLst/>
              </a:rPr>
              <a:t>슬라임을</a:t>
            </a:r>
            <a:r>
              <a:rPr lang="ko-KR" altLang="en-US" sz="1400" b="0" i="0" dirty="0">
                <a:solidFill>
                  <a:schemeClr val="bg1"/>
                </a:solidFill>
                <a:effectLst/>
              </a:rPr>
              <a:t> 빨아드려서 작게 만들고</a:t>
            </a:r>
            <a:r>
              <a:rPr lang="en-US" altLang="ko-KR" sz="1400" b="0" i="0" dirty="0">
                <a:solidFill>
                  <a:schemeClr val="bg1"/>
                </a:solidFill>
                <a:effectLst/>
              </a:rPr>
              <a:t>, </a:t>
            </a:r>
            <a:br>
              <a:rPr lang="en-US" altLang="ko-KR" sz="1400" b="0" i="0" dirty="0">
                <a:solidFill>
                  <a:schemeClr val="bg1"/>
                </a:solidFill>
                <a:effectLst/>
              </a:rPr>
            </a:br>
            <a:r>
              <a:rPr lang="ko-KR" altLang="en-US" sz="1400" b="0" i="0" dirty="0">
                <a:solidFill>
                  <a:schemeClr val="bg1"/>
                </a:solidFill>
                <a:effectLst/>
              </a:rPr>
              <a:t>완전히 빨아드리면 </a:t>
            </a:r>
            <a:r>
              <a:rPr lang="ko-KR" altLang="en-US" sz="1400" b="0" i="0" dirty="0" err="1">
                <a:solidFill>
                  <a:schemeClr val="bg1"/>
                </a:solidFill>
                <a:effectLst/>
              </a:rPr>
              <a:t>슬라임이</a:t>
            </a:r>
            <a:r>
              <a:rPr lang="ko-KR" altLang="en-US" sz="1400" b="0" i="0" dirty="0">
                <a:solidFill>
                  <a:schemeClr val="bg1"/>
                </a:solidFill>
                <a:effectLst/>
              </a:rPr>
              <a:t> 패배한다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54" name="말풍선: 모서리가 둥근 사각형 53">
            <a:extLst>
              <a:ext uri="{FF2B5EF4-FFF2-40B4-BE49-F238E27FC236}">
                <a16:creationId xmlns:a16="http://schemas.microsoft.com/office/drawing/2014/main" id="{5402267F-DA4C-2DBD-ECE2-227A4374982B}"/>
              </a:ext>
            </a:extLst>
          </p:cNvPr>
          <p:cNvSpPr/>
          <p:nvPr/>
        </p:nvSpPr>
        <p:spPr>
          <a:xfrm>
            <a:off x="6466573" y="4002782"/>
            <a:ext cx="4258553" cy="730108"/>
          </a:xfrm>
          <a:prstGeom prst="wedgeRoundRectCallout">
            <a:avLst>
              <a:gd name="adj1" fmla="val 3317"/>
              <a:gd name="adj2" fmla="val 113643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b="0" i="0" dirty="0">
                <a:solidFill>
                  <a:schemeClr val="bg1"/>
                </a:solidFill>
                <a:effectLst/>
              </a:rPr>
              <a:t>크기가 일정 수준 이상이 되면 </a:t>
            </a:r>
            <a:br>
              <a:rPr lang="en-US" altLang="ko-KR" sz="1400" b="0" i="0" dirty="0">
                <a:solidFill>
                  <a:schemeClr val="bg1"/>
                </a:solidFill>
                <a:effectLst/>
              </a:rPr>
            </a:br>
            <a:r>
              <a:rPr lang="en-US" altLang="ko-KR" sz="1400" b="0" i="0" dirty="0">
                <a:solidFill>
                  <a:schemeClr val="bg1"/>
                </a:solidFill>
                <a:effectLst/>
              </a:rPr>
              <a:t>RED SLIME</a:t>
            </a:r>
            <a:r>
              <a:rPr lang="ko-KR" altLang="en-US" sz="1400" b="0" i="0" dirty="0">
                <a:solidFill>
                  <a:schemeClr val="bg1"/>
                </a:solidFill>
                <a:effectLst/>
              </a:rPr>
              <a:t>이 되어 다른 플레이어를 먹을 수 있</a:t>
            </a:r>
            <a:r>
              <a:rPr lang="ko-KR" altLang="en-US" sz="1400" dirty="0">
                <a:solidFill>
                  <a:schemeClr val="bg1"/>
                </a:solidFill>
              </a:rPr>
              <a:t>다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pic>
        <p:nvPicPr>
          <p:cNvPr id="5" name="그림 4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F0DD5B01-C4A2-DB87-FFBD-5700EDF44F5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173338">
            <a:off x="1435141" y="2356971"/>
            <a:ext cx="1677239" cy="1479119"/>
          </a:xfrm>
          <a:prstGeom prst="rect">
            <a:avLst/>
          </a:prstGeom>
        </p:spPr>
      </p:pic>
      <p:sp>
        <p:nvSpPr>
          <p:cNvPr id="10" name="화살표: 위쪽/아래쪽 9">
            <a:extLst>
              <a:ext uri="{FF2B5EF4-FFF2-40B4-BE49-F238E27FC236}">
                <a16:creationId xmlns:a16="http://schemas.microsoft.com/office/drawing/2014/main" id="{8816CEAD-A023-C4D8-1E3D-BE1198FCE80E}"/>
              </a:ext>
            </a:extLst>
          </p:cNvPr>
          <p:cNvSpPr/>
          <p:nvPr/>
        </p:nvSpPr>
        <p:spPr>
          <a:xfrm>
            <a:off x="3102133" y="2551618"/>
            <a:ext cx="234111" cy="948303"/>
          </a:xfrm>
          <a:prstGeom prst="up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위쪽/아래쪽 10">
            <a:extLst>
              <a:ext uri="{FF2B5EF4-FFF2-40B4-BE49-F238E27FC236}">
                <a16:creationId xmlns:a16="http://schemas.microsoft.com/office/drawing/2014/main" id="{DC4A8796-DAE5-C400-BD9B-80612267F8D6}"/>
              </a:ext>
            </a:extLst>
          </p:cNvPr>
          <p:cNvSpPr/>
          <p:nvPr/>
        </p:nvSpPr>
        <p:spPr>
          <a:xfrm>
            <a:off x="4445978" y="3034301"/>
            <a:ext cx="234111" cy="454986"/>
          </a:xfrm>
          <a:prstGeom prst="up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8D3D472-929B-E07F-99BA-763B68DE21CD}"/>
              </a:ext>
            </a:extLst>
          </p:cNvPr>
          <p:cNvCxnSpPr/>
          <p:nvPr/>
        </p:nvCxnSpPr>
        <p:spPr>
          <a:xfrm>
            <a:off x="1420009" y="2530483"/>
            <a:ext cx="20408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DBAA1A9-D9F5-ACBF-5438-22BFDDEC645A}"/>
              </a:ext>
            </a:extLst>
          </p:cNvPr>
          <p:cNvCxnSpPr>
            <a:cxnSpLocks/>
          </p:cNvCxnSpPr>
          <p:nvPr/>
        </p:nvCxnSpPr>
        <p:spPr>
          <a:xfrm>
            <a:off x="1295944" y="3511532"/>
            <a:ext cx="36405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D2B1932-91CF-3700-CE7F-E76CA3DFC99C}"/>
              </a:ext>
            </a:extLst>
          </p:cNvPr>
          <p:cNvCxnSpPr>
            <a:cxnSpLocks/>
          </p:cNvCxnSpPr>
          <p:nvPr/>
        </p:nvCxnSpPr>
        <p:spPr>
          <a:xfrm>
            <a:off x="3778969" y="3034301"/>
            <a:ext cx="981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D65744C-78E8-8864-B123-9B5093CB2197}"/>
              </a:ext>
            </a:extLst>
          </p:cNvPr>
          <p:cNvCxnSpPr>
            <a:cxnSpLocks/>
          </p:cNvCxnSpPr>
          <p:nvPr/>
        </p:nvCxnSpPr>
        <p:spPr>
          <a:xfrm>
            <a:off x="3778969" y="3502482"/>
            <a:ext cx="981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E28BE21A-B4FC-F226-9CA9-522208FC855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21284854" flipH="1">
            <a:off x="6263229" y="2518160"/>
            <a:ext cx="1826184" cy="1316519"/>
          </a:xfrm>
          <a:prstGeom prst="rect">
            <a:avLst/>
          </a:prstGeom>
        </p:spPr>
      </p:pic>
      <p:pic>
        <p:nvPicPr>
          <p:cNvPr id="32" name="그림 31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15FC52E5-E0F5-3986-0B09-0EF33E597E0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21284854" flipH="1">
            <a:off x="8720161" y="2081896"/>
            <a:ext cx="2607999" cy="1880139"/>
          </a:xfrm>
          <a:prstGeom prst="rect">
            <a:avLst/>
          </a:prstGeom>
        </p:spPr>
      </p:pic>
      <p:pic>
        <p:nvPicPr>
          <p:cNvPr id="33" name="그림 32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04332685-6D94-4CC1-912C-FBEDB79BC21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21284854" flipH="1">
            <a:off x="1382990" y="4971062"/>
            <a:ext cx="2066532" cy="1489789"/>
          </a:xfrm>
          <a:prstGeom prst="rect">
            <a:avLst/>
          </a:prstGeom>
        </p:spPr>
      </p:pic>
      <p:pic>
        <p:nvPicPr>
          <p:cNvPr id="36" name="그림 35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3EB9A643-B091-5140-9341-D5734A973CB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21284854" flipH="1">
            <a:off x="4683048" y="5617461"/>
            <a:ext cx="923243" cy="665578"/>
          </a:xfrm>
          <a:prstGeom prst="rect">
            <a:avLst/>
          </a:prstGeom>
        </p:spPr>
      </p:pic>
      <p:pic>
        <p:nvPicPr>
          <p:cNvPr id="44" name="그림 43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58C1DD27-45F5-FF8E-D471-23B83088A84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21284854" flipH="1">
            <a:off x="6427155" y="4698763"/>
            <a:ext cx="1944633" cy="1768404"/>
          </a:xfrm>
          <a:prstGeom prst="rect">
            <a:avLst/>
          </a:prstGeom>
        </p:spPr>
      </p:pic>
      <p:pic>
        <p:nvPicPr>
          <p:cNvPr id="45" name="그림 44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CE6ABD70-EB29-D9F6-241D-FA506C0F26A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21284854" flipH="1">
            <a:off x="9074162" y="4709858"/>
            <a:ext cx="1944633" cy="17684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0B5F00C-2D2F-1A56-694A-F270DBD14D3A}"/>
              </a:ext>
            </a:extLst>
          </p:cNvPr>
          <p:cNvCxnSpPr/>
          <p:nvPr/>
        </p:nvCxnSpPr>
        <p:spPr>
          <a:xfrm>
            <a:off x="8511613" y="5614793"/>
            <a:ext cx="53940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447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ED733F8-2200-04A4-1BCD-7CBC283C3EA3}"/>
              </a:ext>
            </a:extLst>
          </p:cNvPr>
          <p:cNvSpPr/>
          <p:nvPr/>
        </p:nvSpPr>
        <p:spPr>
          <a:xfrm>
            <a:off x="6177294" y="1436017"/>
            <a:ext cx="5078997" cy="234911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F90D6F11-65F5-0079-7393-43051ADE92A2}"/>
              </a:ext>
            </a:extLst>
          </p:cNvPr>
          <p:cNvSpPr/>
          <p:nvPr/>
        </p:nvSpPr>
        <p:spPr>
          <a:xfrm>
            <a:off x="927576" y="1436017"/>
            <a:ext cx="5078997" cy="234911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628F1070-DFB9-9711-DE00-B8955B4AA727}"/>
              </a:ext>
            </a:extLst>
          </p:cNvPr>
          <p:cNvSpPr/>
          <p:nvPr/>
        </p:nvSpPr>
        <p:spPr>
          <a:xfrm>
            <a:off x="6176783" y="3897755"/>
            <a:ext cx="5078997" cy="234911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73E32EC-E5C5-F1E6-63D5-E9D6E598DEE5}"/>
              </a:ext>
            </a:extLst>
          </p:cNvPr>
          <p:cNvSpPr/>
          <p:nvPr/>
        </p:nvSpPr>
        <p:spPr>
          <a:xfrm>
            <a:off x="921326" y="3897755"/>
            <a:ext cx="5078997" cy="234911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F8BD41A-4A77-6FF0-C9D9-C5F934C5FFC8}"/>
              </a:ext>
            </a:extLst>
          </p:cNvPr>
          <p:cNvGrpSpPr/>
          <p:nvPr/>
        </p:nvGrpSpPr>
        <p:grpSpPr>
          <a:xfrm>
            <a:off x="1260151" y="2394303"/>
            <a:ext cx="2718019" cy="1545694"/>
            <a:chOff x="853763" y="1117257"/>
            <a:chExt cx="4277620" cy="2432614"/>
          </a:xfrm>
        </p:grpSpPr>
        <p:pic>
          <p:nvPicPr>
            <p:cNvPr id="15" name="그림 14" descr="스크린샷, 직사각형, 디자인이(가) 표시된 사진&#10;&#10;자동 생성된 설명">
              <a:extLst>
                <a:ext uri="{FF2B5EF4-FFF2-40B4-BE49-F238E27FC236}">
                  <a16:creationId xmlns:a16="http://schemas.microsoft.com/office/drawing/2014/main" id="{58CC2BBB-E497-63A8-3146-EF0C770ED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763" y="1418655"/>
              <a:ext cx="2131216" cy="2131216"/>
            </a:xfrm>
            <a:prstGeom prst="rect">
              <a:avLst/>
            </a:prstGeom>
          </p:spPr>
        </p:pic>
        <p:pic>
          <p:nvPicPr>
            <p:cNvPr id="16" name="그림 15" descr="스케치, 만화 영화, 디자인이(가) 표시된 사진&#10;&#10;자동 생성된 설명">
              <a:extLst>
                <a:ext uri="{FF2B5EF4-FFF2-40B4-BE49-F238E27FC236}">
                  <a16:creationId xmlns:a16="http://schemas.microsoft.com/office/drawing/2014/main" id="{0B611FC2-ED95-50F3-0DFC-003BE9924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439" y="1117257"/>
              <a:ext cx="2018944" cy="2018944"/>
            </a:xfrm>
            <a:prstGeom prst="rect">
              <a:avLst/>
            </a:prstGeom>
          </p:spPr>
        </p:pic>
        <p:pic>
          <p:nvPicPr>
            <p:cNvPr id="17" name="그림 16" descr="스크린샷, 디자인이(가) 표시된 사진&#10;&#10;자동 생성된 설명">
              <a:extLst>
                <a:ext uri="{FF2B5EF4-FFF2-40B4-BE49-F238E27FC236}">
                  <a16:creationId xmlns:a16="http://schemas.microsoft.com/office/drawing/2014/main" id="{C7A080CB-3BF0-6EFE-0F2C-1361584FA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891482">
              <a:off x="2832657" y="1631614"/>
              <a:ext cx="820231" cy="820231"/>
            </a:xfrm>
            <a:prstGeom prst="rect">
              <a:avLst/>
            </a:prstGeom>
          </p:spPr>
        </p:pic>
      </p:grpSp>
      <p:pic>
        <p:nvPicPr>
          <p:cNvPr id="66" name="그림 65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781FE42D-FBE9-A8B4-AEE4-84FBFC22F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192" y="5279039"/>
            <a:ext cx="697458" cy="69745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71CD61C-6EF5-4A62-E785-D00FDF4BE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7</a:t>
            </a:fld>
            <a:endParaRPr lang="ko-KR" altLang="en-US"/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E9F641C4-CBDA-91DC-CE0F-82729624647E}"/>
              </a:ext>
            </a:extLst>
          </p:cNvPr>
          <p:cNvCxnSpPr>
            <a:cxnSpLocks/>
          </p:cNvCxnSpPr>
          <p:nvPr/>
        </p:nvCxnSpPr>
        <p:spPr>
          <a:xfrm>
            <a:off x="2171018" y="4723509"/>
            <a:ext cx="2463253" cy="11110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4C305817-1EAF-ADE5-DB83-912A07922FFF}"/>
              </a:ext>
            </a:extLst>
          </p:cNvPr>
          <p:cNvCxnSpPr>
            <a:cxnSpLocks/>
          </p:cNvCxnSpPr>
          <p:nvPr/>
        </p:nvCxnSpPr>
        <p:spPr>
          <a:xfrm>
            <a:off x="1511068" y="4836159"/>
            <a:ext cx="183819" cy="12262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51E05C3-B40E-5F95-78AF-0128F6301977}"/>
              </a:ext>
            </a:extLst>
          </p:cNvPr>
          <p:cNvGrpSpPr/>
          <p:nvPr/>
        </p:nvGrpSpPr>
        <p:grpSpPr>
          <a:xfrm>
            <a:off x="6794191" y="5032215"/>
            <a:ext cx="3513334" cy="1053353"/>
            <a:chOff x="1204416" y="4976917"/>
            <a:chExt cx="4833073" cy="117890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B20DF11-E789-6E94-2540-AC34307F481B}"/>
                </a:ext>
              </a:extLst>
            </p:cNvPr>
            <p:cNvSpPr/>
            <p:nvPr/>
          </p:nvSpPr>
          <p:spPr>
            <a:xfrm>
              <a:off x="1276672" y="5872181"/>
              <a:ext cx="1765197" cy="167431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8E4A67F-826C-AF95-2D9E-58A3F5818797}"/>
                </a:ext>
              </a:extLst>
            </p:cNvPr>
            <p:cNvSpPr/>
            <p:nvPr/>
          </p:nvSpPr>
          <p:spPr>
            <a:xfrm>
              <a:off x="4522496" y="5128276"/>
              <a:ext cx="1128067" cy="167431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D9B641C-2AEE-EC1C-E911-450D7B1A6B33}"/>
                </a:ext>
              </a:extLst>
            </p:cNvPr>
            <p:cNvSpPr/>
            <p:nvPr/>
          </p:nvSpPr>
          <p:spPr>
            <a:xfrm>
              <a:off x="3049937" y="5852317"/>
              <a:ext cx="1491248" cy="167431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EA7ADA3-6D9B-5DD2-B604-6CEE967428B9}"/>
                </a:ext>
              </a:extLst>
            </p:cNvPr>
            <p:cNvSpPr/>
            <p:nvPr/>
          </p:nvSpPr>
          <p:spPr>
            <a:xfrm rot="5400000">
              <a:off x="2762916" y="5478742"/>
              <a:ext cx="736269" cy="167431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B884EC8-DFEA-93AD-2A83-9CD3B744304B}"/>
                </a:ext>
              </a:extLst>
            </p:cNvPr>
            <p:cNvSpPr/>
            <p:nvPr/>
          </p:nvSpPr>
          <p:spPr>
            <a:xfrm rot="5400000">
              <a:off x="4070646" y="5504047"/>
              <a:ext cx="736269" cy="167431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F95E4CF-8667-0D72-1781-F77B5D401F59}"/>
                </a:ext>
              </a:extLst>
            </p:cNvPr>
            <p:cNvSpPr/>
            <p:nvPr/>
          </p:nvSpPr>
          <p:spPr>
            <a:xfrm>
              <a:off x="1680937" y="5129371"/>
              <a:ext cx="2610257" cy="167431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3CFA3F5-BC48-40ED-CC0E-6536C2BB543E}"/>
                </a:ext>
              </a:extLst>
            </p:cNvPr>
            <p:cNvSpPr/>
            <p:nvPr/>
          </p:nvSpPr>
          <p:spPr>
            <a:xfrm>
              <a:off x="1204416" y="5006998"/>
              <a:ext cx="572404" cy="434813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E84931B-B9A8-7F3F-BF93-7E22F0A902F4}"/>
                </a:ext>
              </a:extLst>
            </p:cNvPr>
            <p:cNvSpPr/>
            <p:nvPr/>
          </p:nvSpPr>
          <p:spPr>
            <a:xfrm>
              <a:off x="2807522" y="4993876"/>
              <a:ext cx="572404" cy="434813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099FF21-E471-D849-99D5-F037A903F054}"/>
                </a:ext>
              </a:extLst>
            </p:cNvPr>
            <p:cNvSpPr/>
            <p:nvPr/>
          </p:nvSpPr>
          <p:spPr>
            <a:xfrm>
              <a:off x="4146656" y="4976917"/>
              <a:ext cx="572404" cy="434813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44C78D1-C418-AD39-0D79-4F1446FB63B1}"/>
                </a:ext>
              </a:extLst>
            </p:cNvPr>
            <p:cNvSpPr/>
            <p:nvPr/>
          </p:nvSpPr>
          <p:spPr>
            <a:xfrm>
              <a:off x="4161894" y="5721012"/>
              <a:ext cx="572404" cy="434813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C9C15B5-22FE-C244-9CE3-5B77DEB993F5}"/>
                </a:ext>
              </a:extLst>
            </p:cNvPr>
            <p:cNvSpPr/>
            <p:nvPr/>
          </p:nvSpPr>
          <p:spPr>
            <a:xfrm>
              <a:off x="2824576" y="5721012"/>
              <a:ext cx="572404" cy="434813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4" descr="출입증 : 롯데ON">
              <a:extLst>
                <a:ext uri="{FF2B5EF4-FFF2-40B4-BE49-F238E27FC236}">
                  <a16:creationId xmlns:a16="http://schemas.microsoft.com/office/drawing/2014/main" id="{19F16A3A-DA1B-438B-5A1C-FD8114371C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4000" l="10000" r="90000">
                          <a14:foregroundMark x1="42750" y1="94000" x2="42750" y2="94000"/>
                          <a14:foregroundMark x1="44250" y1="85500" x2="44250" y2="85500"/>
                          <a14:foregroundMark x1="40750" y1="90250" x2="40750" y2="90250"/>
                          <a14:foregroundMark x1="61250" y1="10500" x2="61250" y2="10500"/>
                          <a14:foregroundMark x1="61250" y1="10000" x2="61250" y2="1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6672" y="4992306"/>
              <a:ext cx="404033" cy="404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출입증 : 롯데ON">
              <a:extLst>
                <a:ext uri="{FF2B5EF4-FFF2-40B4-BE49-F238E27FC236}">
                  <a16:creationId xmlns:a16="http://schemas.microsoft.com/office/drawing/2014/main" id="{51B6D494-9814-D798-7EA4-EE31FEE6F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4000" l="10000" r="90000">
                          <a14:foregroundMark x1="42750" y1="94000" x2="42750" y2="94000"/>
                          <a14:foregroundMark x1="44250" y1="85500" x2="44250" y2="85500"/>
                          <a14:foregroundMark x1="40750" y1="90250" x2="40750" y2="90250"/>
                          <a14:foregroundMark x1="61250" y1="10500" x2="61250" y2="10500"/>
                          <a14:foregroundMark x1="61250" y1="10000" x2="61250" y2="1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6079" y="5728575"/>
              <a:ext cx="404033" cy="404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B67C625-0FD7-2BFD-7994-33CB333284EA}"/>
                </a:ext>
              </a:extLst>
            </p:cNvPr>
            <p:cNvSpPr/>
            <p:nvPr/>
          </p:nvSpPr>
          <p:spPr>
            <a:xfrm>
              <a:off x="5102236" y="5015236"/>
              <a:ext cx="935253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Exit</a:t>
              </a:r>
              <a:endPara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" name="제목 11">
            <a:extLst>
              <a:ext uri="{FF2B5EF4-FFF2-40B4-BE49-F238E27FC236}">
                <a16:creationId xmlns:a16="http://schemas.microsoft.com/office/drawing/2014/main" id="{8E43DE6F-25B9-61CC-9B8A-468D055AE5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2. </a:t>
            </a:r>
            <a:r>
              <a:rPr lang="ko-KR" altLang="en-US" sz="3600" b="1" dirty="0"/>
              <a:t>게임방법 </a:t>
            </a:r>
            <a:r>
              <a:rPr lang="en-US" altLang="ko-KR" sz="3600" b="1" dirty="0"/>
              <a:t>- </a:t>
            </a:r>
            <a:r>
              <a:rPr lang="ko-KR" altLang="en-US" sz="3600" b="1" dirty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청소부</a:t>
            </a:r>
            <a:r>
              <a:rPr lang="en-US" altLang="ko-KR" sz="3600" b="1" cap="none" spc="0" dirty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3600" b="1" cap="none" spc="0" dirty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플레이</a:t>
            </a:r>
            <a:endParaRPr lang="ko-KR" altLang="en-US" sz="36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15DB12DF-D882-D638-A438-456E40E9BE4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7500" b="58750" l="18000" r="74250">
                        <a14:foregroundMark x1="25500" y1="59750" x2="61750" y2="58750"/>
                        <a14:foregroundMark x1="61750" y1="58750" x2="74000" y2="51500"/>
                        <a14:foregroundMark x1="74000" y1="51500" x2="73250" y2="3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995" t="12559" r="18483" b="36256"/>
          <a:stretch/>
        </p:blipFill>
        <p:spPr>
          <a:xfrm rot="14787525">
            <a:off x="2290435" y="2587423"/>
            <a:ext cx="310139" cy="11854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A41736B-BE4D-2DDC-AD59-FF7B2A35644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7500" b="58750" l="18000" r="74250">
                        <a14:foregroundMark x1="25500" y1="59750" x2="61750" y2="58750"/>
                        <a14:foregroundMark x1="61750" y1="58750" x2="74000" y2="51500"/>
                        <a14:foregroundMark x1="74000" y1="51500" x2="73250" y2="3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995" t="12559" r="18483" b="36256"/>
          <a:stretch/>
        </p:blipFill>
        <p:spPr>
          <a:xfrm rot="19654222">
            <a:off x="2271649" y="2780368"/>
            <a:ext cx="165528" cy="120141"/>
          </a:xfrm>
          <a:prstGeom prst="rect">
            <a:avLst/>
          </a:prstGeom>
        </p:spPr>
      </p:pic>
      <p:sp>
        <p:nvSpPr>
          <p:cNvPr id="48" name="말풍선: 모서리가 둥근 사각형 47">
            <a:extLst>
              <a:ext uri="{FF2B5EF4-FFF2-40B4-BE49-F238E27FC236}">
                <a16:creationId xmlns:a16="http://schemas.microsoft.com/office/drawing/2014/main" id="{8032C5AB-618F-ED43-2A1B-BFC673A642D2}"/>
              </a:ext>
            </a:extLst>
          </p:cNvPr>
          <p:cNvSpPr/>
          <p:nvPr/>
        </p:nvSpPr>
        <p:spPr>
          <a:xfrm>
            <a:off x="7479872" y="4000529"/>
            <a:ext cx="3315653" cy="754194"/>
          </a:xfrm>
          <a:prstGeom prst="wedgeRoundRectCallout">
            <a:avLst>
              <a:gd name="adj1" fmla="val 25600"/>
              <a:gd name="adj2" fmla="val 95984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altLang="ko-KR" sz="1400" dirty="0">
                <a:solidFill>
                  <a:schemeClr val="bg1"/>
                </a:solidFill>
              </a:rPr>
              <a:t>RED </a:t>
            </a:r>
            <a:r>
              <a:rPr lang="ko-KR" altLang="en-US" sz="1400" dirty="0" err="1">
                <a:solidFill>
                  <a:schemeClr val="bg1"/>
                </a:solidFill>
              </a:rPr>
              <a:t>슬라임을</a:t>
            </a:r>
            <a:r>
              <a:rPr lang="ko-KR" altLang="en-US" sz="1400" dirty="0">
                <a:solidFill>
                  <a:schemeClr val="bg1"/>
                </a:solidFill>
              </a:rPr>
              <a:t> 상대할 수 없다면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ko-KR" altLang="en-US" sz="1400" dirty="0" err="1">
                <a:solidFill>
                  <a:schemeClr val="bg1"/>
                </a:solidFill>
              </a:rPr>
              <a:t>맵에</a:t>
            </a:r>
            <a:r>
              <a:rPr lang="ko-KR" altLang="en-US" sz="1400" dirty="0">
                <a:solidFill>
                  <a:schemeClr val="bg1"/>
                </a:solidFill>
              </a:rPr>
              <a:t> 흩어진 열쇠를 모아서 탈출한다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50" name="말풍선: 모서리가 둥근 사각형 49">
            <a:extLst>
              <a:ext uri="{FF2B5EF4-FFF2-40B4-BE49-F238E27FC236}">
                <a16:creationId xmlns:a16="http://schemas.microsoft.com/office/drawing/2014/main" id="{1B0305A3-751E-B50A-C5C5-EF938B5D804D}"/>
              </a:ext>
            </a:extLst>
          </p:cNvPr>
          <p:cNvSpPr/>
          <p:nvPr/>
        </p:nvSpPr>
        <p:spPr>
          <a:xfrm>
            <a:off x="3457080" y="1590916"/>
            <a:ext cx="2376579" cy="714450"/>
          </a:xfrm>
          <a:prstGeom prst="wedgeRoundRectCallout">
            <a:avLst>
              <a:gd name="adj1" fmla="val 7133"/>
              <a:gd name="adj2" fmla="val 32731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400" dirty="0" err="1"/>
              <a:t>슬라임을</a:t>
            </a:r>
            <a:r>
              <a:rPr lang="ko-KR" altLang="en-US" sz="1400" dirty="0"/>
              <a:t> 찾아 빨아들여서 </a:t>
            </a:r>
            <a:br>
              <a:rPr lang="en-US" altLang="ko-KR" sz="1400" dirty="0"/>
            </a:br>
            <a:r>
              <a:rPr lang="ko-KR" altLang="en-US" sz="1400" dirty="0"/>
              <a:t>퇴치하는 것이 목표이다</a:t>
            </a:r>
            <a:endParaRPr lang="ko-KR" altLang="en-US" sz="2000" dirty="0"/>
          </a:p>
        </p:txBody>
      </p:sp>
      <p:sp>
        <p:nvSpPr>
          <p:cNvPr id="51" name="말풍선: 모서리가 둥근 사각형 50">
            <a:extLst>
              <a:ext uri="{FF2B5EF4-FFF2-40B4-BE49-F238E27FC236}">
                <a16:creationId xmlns:a16="http://schemas.microsoft.com/office/drawing/2014/main" id="{83F19E46-C197-80FA-8BAF-42AE18ED9C07}"/>
              </a:ext>
            </a:extLst>
          </p:cNvPr>
          <p:cNvSpPr/>
          <p:nvPr/>
        </p:nvSpPr>
        <p:spPr>
          <a:xfrm>
            <a:off x="2891247" y="4026557"/>
            <a:ext cx="2942412" cy="714450"/>
          </a:xfrm>
          <a:prstGeom prst="wedgeRoundRectCallout">
            <a:avLst>
              <a:gd name="adj1" fmla="val -44323"/>
              <a:gd name="adj2" fmla="val 74175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400" dirty="0"/>
              <a:t>인간 크기의 레드 </a:t>
            </a:r>
            <a:r>
              <a:rPr lang="ko-KR" altLang="en-US" sz="1400" dirty="0" err="1"/>
              <a:t>슬라임에게</a:t>
            </a:r>
            <a:r>
              <a:rPr lang="ko-KR" altLang="en-US" sz="1400" dirty="0"/>
              <a:t> </a:t>
            </a:r>
            <a:br>
              <a:rPr lang="en-US" altLang="ko-KR" sz="1400" dirty="0"/>
            </a:br>
            <a:r>
              <a:rPr lang="ko-KR" altLang="en-US" sz="1400" dirty="0"/>
              <a:t>도망쳐야 하며</a:t>
            </a:r>
            <a:r>
              <a:rPr lang="en-US" altLang="ko-KR" sz="1400" dirty="0"/>
              <a:t>, </a:t>
            </a:r>
            <a:r>
              <a:rPr lang="ko-KR" altLang="en-US" sz="1400" dirty="0"/>
              <a:t>빨아들일 수 없다</a:t>
            </a:r>
            <a:endParaRPr lang="ko-KR" altLang="en-US" sz="2000" dirty="0"/>
          </a:p>
        </p:txBody>
      </p:sp>
      <p:pic>
        <p:nvPicPr>
          <p:cNvPr id="61" name="그림 60" descr="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78BFFC30-4AB2-1327-8655-1109244A1E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60"/>
          <a:stretch/>
        </p:blipFill>
        <p:spPr>
          <a:xfrm>
            <a:off x="6642170" y="2857471"/>
            <a:ext cx="1354184" cy="1082526"/>
          </a:xfrm>
          <a:prstGeom prst="rect">
            <a:avLst/>
          </a:prstGeom>
        </p:spPr>
      </p:pic>
      <p:pic>
        <p:nvPicPr>
          <p:cNvPr id="62" name="그림 61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642EF707-C7CE-778C-F779-1A4610859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343" y="2394303"/>
            <a:ext cx="1282846" cy="1282846"/>
          </a:xfrm>
          <a:prstGeom prst="rect">
            <a:avLst/>
          </a:prstGeom>
        </p:spPr>
      </p:pic>
      <p:pic>
        <p:nvPicPr>
          <p:cNvPr id="63" name="그림 62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C668E991-E57C-1731-F634-88D50184D9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91482">
            <a:off x="7899568" y="2721128"/>
            <a:ext cx="521179" cy="521178"/>
          </a:xfrm>
          <a:prstGeom prst="rect">
            <a:avLst/>
          </a:prstGeom>
        </p:spPr>
      </p:pic>
      <p:pic>
        <p:nvPicPr>
          <p:cNvPr id="59" name="그림 58" descr="공구, 주방용품이(가) 표시된 사진&#10;&#10;자동 생성된 설명">
            <a:extLst>
              <a:ext uri="{FF2B5EF4-FFF2-40B4-BE49-F238E27FC236}">
                <a16:creationId xmlns:a16="http://schemas.microsoft.com/office/drawing/2014/main" id="{93D07819-7B42-C90B-38F3-7E1F5ED7987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7544" b="57056" l="27274" r="61951">
                        <a14:foregroundMark x1="31000" y1="53250" x2="53500" y2="3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39" t="23855" r="33714" b="39255"/>
          <a:stretch/>
        </p:blipFill>
        <p:spPr>
          <a:xfrm rot="1185474">
            <a:off x="6842454" y="2605174"/>
            <a:ext cx="495779" cy="421928"/>
          </a:xfrm>
          <a:prstGeom prst="rect">
            <a:avLst/>
          </a:prstGeom>
        </p:spPr>
      </p:pic>
      <p:pic>
        <p:nvPicPr>
          <p:cNvPr id="64" name="그림 63" descr="공구, 주방용품이(가) 표시된 사진&#10;&#10;자동 생성된 설명">
            <a:extLst>
              <a:ext uri="{FF2B5EF4-FFF2-40B4-BE49-F238E27FC236}">
                <a16:creationId xmlns:a16="http://schemas.microsoft.com/office/drawing/2014/main" id="{1CCC3BE2-4E1D-EDBE-12AA-58785EC1C6C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7544" b="57056" l="27274" r="61951">
                        <a14:foregroundMark x1="31000" y1="53250" x2="53500" y2="3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39" t="23855" r="33714" b="39255"/>
          <a:stretch/>
        </p:blipFill>
        <p:spPr>
          <a:xfrm rot="2207065">
            <a:off x="7488261" y="2653697"/>
            <a:ext cx="495779" cy="421928"/>
          </a:xfrm>
          <a:prstGeom prst="rect">
            <a:avLst/>
          </a:prstGeom>
        </p:spPr>
      </p:pic>
      <p:pic>
        <p:nvPicPr>
          <p:cNvPr id="65" name="그림 64" descr="공구, 주방용품이(가) 표시된 사진&#10;&#10;자동 생성된 설명">
            <a:extLst>
              <a:ext uri="{FF2B5EF4-FFF2-40B4-BE49-F238E27FC236}">
                <a16:creationId xmlns:a16="http://schemas.microsoft.com/office/drawing/2014/main" id="{1D26B7A8-F433-28ED-130C-65878AF1833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7544" b="57056" l="27274" r="61951">
                        <a14:foregroundMark x1="31000" y1="53250" x2="53500" y2="3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39" t="23855" r="33714" b="39255"/>
          <a:stretch/>
        </p:blipFill>
        <p:spPr>
          <a:xfrm rot="14013388">
            <a:off x="7110168" y="2578681"/>
            <a:ext cx="495779" cy="421928"/>
          </a:xfrm>
          <a:prstGeom prst="rect">
            <a:avLst/>
          </a:prstGeom>
        </p:spPr>
      </p:pic>
      <p:sp>
        <p:nvSpPr>
          <p:cNvPr id="67" name="말풍선: 모서리가 둥근 사각형 66">
            <a:extLst>
              <a:ext uri="{FF2B5EF4-FFF2-40B4-BE49-F238E27FC236}">
                <a16:creationId xmlns:a16="http://schemas.microsoft.com/office/drawing/2014/main" id="{D251EAEE-7500-F28F-9DDC-8CD20F2A514C}"/>
              </a:ext>
            </a:extLst>
          </p:cNvPr>
          <p:cNvSpPr/>
          <p:nvPr/>
        </p:nvSpPr>
        <p:spPr>
          <a:xfrm>
            <a:off x="8716281" y="1598511"/>
            <a:ext cx="2376579" cy="714450"/>
          </a:xfrm>
          <a:prstGeom prst="wedgeRoundRectCallout">
            <a:avLst>
              <a:gd name="adj1" fmla="val -25846"/>
              <a:gd name="adj2" fmla="val 43701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400" dirty="0"/>
              <a:t>오브젝트를 빨아들여서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 err="1"/>
              <a:t>슬라임을</a:t>
            </a:r>
            <a:r>
              <a:rPr lang="ko-KR" altLang="en-US" sz="1400" dirty="0"/>
              <a:t> 방해할 수 있다 </a:t>
            </a:r>
            <a:endParaRPr lang="ko-KR" altLang="en-US" sz="2000" dirty="0"/>
          </a:p>
        </p:txBody>
      </p:sp>
      <p:pic>
        <p:nvPicPr>
          <p:cNvPr id="4" name="그림 3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913D423A-E831-903D-7193-CA524802F01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21284854" flipH="1">
            <a:off x="1013718" y="3822468"/>
            <a:ext cx="1944633" cy="1768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2EFE89E4-BCCC-77BC-4C28-EDF5A562A62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21284854" flipH="1">
            <a:off x="1453014" y="2279730"/>
            <a:ext cx="879708" cy="79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78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913ABD28-0B99-0521-FED4-C49AC8DECD76}"/>
              </a:ext>
            </a:extLst>
          </p:cNvPr>
          <p:cNvSpPr/>
          <p:nvPr/>
        </p:nvSpPr>
        <p:spPr>
          <a:xfrm>
            <a:off x="6184096" y="4519381"/>
            <a:ext cx="2616891" cy="1242922"/>
          </a:xfrm>
          <a:prstGeom prst="wedgeRoundRectCallout">
            <a:avLst>
              <a:gd name="adj1" fmla="val 38995"/>
              <a:gd name="adj2" fmla="val -31031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74937B-A036-14D1-F6FC-D72BDDBEE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10" name="그림 9" descr="가구, 야외 벤치, 벤치, 디자인이(가) 표시된 사진&#10;&#10;자동 생성된 설명">
            <a:extLst>
              <a:ext uri="{FF2B5EF4-FFF2-40B4-BE49-F238E27FC236}">
                <a16:creationId xmlns:a16="http://schemas.microsoft.com/office/drawing/2014/main" id="{B0B30461-4FE9-94F1-12D1-DB71B00333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7" r="9805"/>
          <a:stretch/>
        </p:blipFill>
        <p:spPr>
          <a:xfrm>
            <a:off x="1340899" y="4019929"/>
            <a:ext cx="2213811" cy="1477144"/>
          </a:xfrm>
          <a:prstGeom prst="rect">
            <a:avLst/>
          </a:prstGeom>
        </p:spPr>
      </p:pic>
      <p:pic>
        <p:nvPicPr>
          <p:cNvPr id="12" name="그림 11" descr="스크린샷, 직사각형, 용기, 디자인이(가) 표시된 사진&#10;&#10;자동 생성된 설명">
            <a:extLst>
              <a:ext uri="{FF2B5EF4-FFF2-40B4-BE49-F238E27FC236}">
                <a16:creationId xmlns:a16="http://schemas.microsoft.com/office/drawing/2014/main" id="{62853AE5-04C1-3ADB-164A-4C7E76A2D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710" y="4019929"/>
            <a:ext cx="2075164" cy="147714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F995205-E304-EDA5-ED9F-85FB89416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899" y="1847699"/>
            <a:ext cx="3851232" cy="202011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ED473DA9-4047-FFD6-BFFE-4EAF072F4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5128" y="1847699"/>
            <a:ext cx="4153288" cy="2433867"/>
          </a:xfrm>
          <a:prstGeom prst="rect">
            <a:avLst/>
          </a:prstGeom>
        </p:spPr>
      </p:pic>
      <p:sp>
        <p:nvSpPr>
          <p:cNvPr id="6" name="제목 11">
            <a:extLst>
              <a:ext uri="{FF2B5EF4-FFF2-40B4-BE49-F238E27FC236}">
                <a16:creationId xmlns:a16="http://schemas.microsoft.com/office/drawing/2014/main" id="{18B034C7-D395-125F-8061-E634A70ED4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2. </a:t>
            </a:r>
            <a:r>
              <a:rPr lang="ko-KR" altLang="en-US" sz="3600" b="1" dirty="0"/>
              <a:t>게임소개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BB29A0-B964-2DBB-8DF9-4E293C323DC1}"/>
              </a:ext>
            </a:extLst>
          </p:cNvPr>
          <p:cNvSpPr/>
          <p:nvPr/>
        </p:nvSpPr>
        <p:spPr>
          <a:xfrm>
            <a:off x="6350679" y="4705824"/>
            <a:ext cx="287753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1400" dirty="0">
                <a:ln w="0"/>
                <a:solidFill>
                  <a:schemeClr val="bg1"/>
                </a:solidFill>
              </a:rPr>
              <a:t>2</a:t>
            </a:r>
            <a:r>
              <a:rPr lang="ko-KR" altLang="en-US" sz="1400" dirty="0">
                <a:ln w="0"/>
                <a:solidFill>
                  <a:schemeClr val="bg1"/>
                </a:solidFill>
              </a:rPr>
              <a:t>층으로 구성된</a:t>
            </a:r>
            <a:r>
              <a:rPr lang="ko-KR" altLang="en-US" sz="1400" cap="none" spc="0" dirty="0">
                <a:ln w="0"/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ln w="0"/>
                <a:solidFill>
                  <a:schemeClr val="bg1"/>
                </a:solidFill>
              </a:rPr>
              <a:t>사각형 </a:t>
            </a:r>
            <a:r>
              <a:rPr lang="ko-KR" altLang="en-US" sz="1400" cap="none" spc="0" dirty="0">
                <a:ln w="0"/>
                <a:solidFill>
                  <a:schemeClr val="bg1"/>
                </a:solidFill>
              </a:rPr>
              <a:t>맵</a:t>
            </a:r>
            <a:endParaRPr lang="en-US" altLang="ko-KR" sz="1400" cap="none" spc="0" dirty="0">
              <a:ln w="0"/>
              <a:solidFill>
                <a:schemeClr val="bg1"/>
              </a:solidFill>
            </a:endParaRPr>
          </a:p>
          <a:p>
            <a:endParaRPr lang="en-US" altLang="ko-KR" sz="1400" dirty="0">
              <a:ln w="0"/>
              <a:solidFill>
                <a:schemeClr val="bg1"/>
              </a:solidFill>
            </a:endParaRPr>
          </a:p>
          <a:p>
            <a:r>
              <a:rPr lang="ko-KR" altLang="en-US" sz="1400" dirty="0">
                <a:ln w="0"/>
                <a:solidFill>
                  <a:schemeClr val="bg1"/>
                </a:solidFill>
              </a:rPr>
              <a:t>맵 크기</a:t>
            </a:r>
            <a:r>
              <a:rPr lang="en-US" altLang="ko-KR" sz="1400" dirty="0">
                <a:ln w="0"/>
                <a:solidFill>
                  <a:schemeClr val="bg1"/>
                </a:solidFill>
              </a:rPr>
              <a:t>: 100 x 100m^2</a:t>
            </a:r>
          </a:p>
          <a:p>
            <a:r>
              <a:rPr lang="ko-KR" altLang="en-US" sz="1400" dirty="0">
                <a:ln w="0"/>
                <a:solidFill>
                  <a:schemeClr val="bg1"/>
                </a:solidFill>
              </a:rPr>
              <a:t>맵 높이</a:t>
            </a:r>
            <a:r>
              <a:rPr lang="en-US" altLang="ko-KR" sz="1400" dirty="0">
                <a:ln w="0"/>
                <a:solidFill>
                  <a:schemeClr val="bg1"/>
                </a:solidFill>
              </a:rPr>
              <a:t>: 8.5m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6F412485-B499-5BC2-5D6D-878B34A7C59F}"/>
              </a:ext>
            </a:extLst>
          </p:cNvPr>
          <p:cNvSpPr/>
          <p:nvPr/>
        </p:nvSpPr>
        <p:spPr>
          <a:xfrm>
            <a:off x="8904492" y="4903342"/>
            <a:ext cx="471241" cy="365125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EF906596-6A19-DAEA-4114-BBA05771A1C0}"/>
              </a:ext>
            </a:extLst>
          </p:cNvPr>
          <p:cNvSpPr/>
          <p:nvPr/>
        </p:nvSpPr>
        <p:spPr>
          <a:xfrm>
            <a:off x="9479238" y="4705824"/>
            <a:ext cx="1659817" cy="760160"/>
          </a:xfrm>
          <a:prstGeom prst="wedgeRoundRectCallout">
            <a:avLst>
              <a:gd name="adj1" fmla="val 38995"/>
              <a:gd name="adj2" fmla="val -31031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n w="0"/>
                <a:solidFill>
                  <a:schemeClr val="bg1"/>
                </a:solidFill>
              </a:rPr>
              <a:t>플레이타임 </a:t>
            </a:r>
            <a:r>
              <a:rPr lang="en-US" altLang="ko-KR" sz="1400" dirty="0">
                <a:ln w="0"/>
                <a:solidFill>
                  <a:schemeClr val="bg1"/>
                </a:solidFill>
              </a:rPr>
              <a:t>3</a:t>
            </a:r>
            <a:r>
              <a:rPr lang="ko-KR" altLang="en-US" sz="1400" dirty="0">
                <a:ln w="0"/>
                <a:solidFill>
                  <a:schemeClr val="bg1"/>
                </a:solidFill>
              </a:rPr>
              <a:t>분</a:t>
            </a:r>
            <a:endParaRPr lang="en-US" altLang="ko-KR" sz="1400" dirty="0">
              <a:ln w="0"/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097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69DACDC0-AFFD-4A78-AC26-887D15AEB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9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D3EBE5D-9A90-8A91-BC5A-F2378F4C12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075443"/>
              </p:ext>
            </p:extLst>
          </p:nvPr>
        </p:nvGraphicFramePr>
        <p:xfrm>
          <a:off x="1725831" y="4307438"/>
          <a:ext cx="8740337" cy="1823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9465">
                  <a:extLst>
                    <a:ext uri="{9D8B030D-6E8A-4147-A177-3AD203B41FA5}">
                      <a16:colId xmlns:a16="http://schemas.microsoft.com/office/drawing/2014/main" val="463873708"/>
                    </a:ext>
                  </a:extLst>
                </a:gridCol>
                <a:gridCol w="3654617">
                  <a:extLst>
                    <a:ext uri="{9D8B030D-6E8A-4147-A177-3AD203B41FA5}">
                      <a16:colId xmlns:a16="http://schemas.microsoft.com/office/drawing/2014/main" val="1533091589"/>
                    </a:ext>
                  </a:extLst>
                </a:gridCol>
                <a:gridCol w="3376255">
                  <a:extLst>
                    <a:ext uri="{9D8B030D-6E8A-4147-A177-3AD203B41FA5}">
                      <a16:colId xmlns:a16="http://schemas.microsoft.com/office/drawing/2014/main" val="3866854388"/>
                    </a:ext>
                  </a:extLst>
                </a:gridCol>
              </a:tblGrid>
              <a:tr h="48053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슬라임</a:t>
                      </a:r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청소부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27029"/>
                  </a:ext>
                </a:extLst>
              </a:tr>
              <a:tr h="6714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공통 조작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5" algn="l" latinLnBrk="1"/>
                      <a:r>
                        <a:rPr lang="ko-KR" altLang="en-US" sz="1400" dirty="0"/>
                        <a:t>이동</a:t>
                      </a:r>
                      <a:r>
                        <a:rPr lang="en-US" altLang="ko-KR" sz="1400" dirty="0"/>
                        <a:t>: W/A/S/D</a:t>
                      </a:r>
                    </a:p>
                    <a:p>
                      <a:pPr lvl="5" algn="l" latinLnBrk="1"/>
                      <a:r>
                        <a:rPr lang="ko-KR" altLang="en-US" sz="1400" dirty="0"/>
                        <a:t>카메라 조작</a:t>
                      </a:r>
                      <a:r>
                        <a:rPr lang="en-US" altLang="ko-KR" sz="1400" dirty="0"/>
                        <a:t>: </a:t>
                      </a:r>
                      <a:r>
                        <a:rPr lang="ko-KR" altLang="en-US" sz="1400" dirty="0"/>
                        <a:t>마우스 이동</a:t>
                      </a:r>
                      <a:endParaRPr lang="en-US" altLang="ko-KR" sz="1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935316"/>
                  </a:ext>
                </a:extLst>
              </a:tr>
              <a:tr h="6714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차별점</a:t>
                      </a:r>
                      <a:endParaRPr lang="ko-KR" altLang="en-US" sz="1400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점프</a:t>
                      </a:r>
                      <a:r>
                        <a:rPr lang="en-US" altLang="ko-KR" sz="1400" dirty="0"/>
                        <a:t>: SPACE</a:t>
                      </a:r>
                    </a:p>
                    <a:p>
                      <a:pPr latinLnBrk="1"/>
                      <a:r>
                        <a:rPr lang="ko-KR" altLang="en-US" sz="1400" dirty="0"/>
                        <a:t>투시 화면 활성화</a:t>
                      </a:r>
                      <a:r>
                        <a:rPr lang="en-US" altLang="ko-KR" sz="1400" dirty="0"/>
                        <a:t>: </a:t>
                      </a:r>
                      <a:r>
                        <a:rPr lang="ko-KR" altLang="en-US" sz="1400" dirty="0"/>
                        <a:t>마우스 </a:t>
                      </a:r>
                      <a:r>
                        <a:rPr lang="en-US" altLang="ko-KR" sz="1400" dirty="0"/>
                        <a:t>LEFT </a:t>
                      </a:r>
                      <a:r>
                        <a:rPr lang="ko-KR" altLang="en-US" sz="1400" dirty="0"/>
                        <a:t>버튼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빨아드리기</a:t>
                      </a:r>
                      <a:r>
                        <a:rPr lang="en-US" altLang="ko-KR" sz="1400" dirty="0"/>
                        <a:t>: </a:t>
                      </a:r>
                      <a:r>
                        <a:rPr lang="ko-KR" altLang="en-US" sz="1400" dirty="0"/>
                        <a:t>마우스 </a:t>
                      </a:r>
                      <a:r>
                        <a:rPr lang="en-US" altLang="ko-KR" sz="1400" dirty="0"/>
                        <a:t>LEFT </a:t>
                      </a:r>
                      <a:r>
                        <a:rPr lang="ko-KR" altLang="en-US" sz="1400" dirty="0"/>
                        <a:t>버튼 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179867"/>
                  </a:ext>
                </a:extLst>
              </a:tr>
            </a:tbl>
          </a:graphicData>
        </a:graphic>
      </p:graphicFrame>
      <p:sp>
        <p:nvSpPr>
          <p:cNvPr id="6" name="제목 11">
            <a:extLst>
              <a:ext uri="{FF2B5EF4-FFF2-40B4-BE49-F238E27FC236}">
                <a16:creationId xmlns:a16="http://schemas.microsoft.com/office/drawing/2014/main" id="{FBAC323E-6158-4BEB-DA3F-3420E66B79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2. </a:t>
            </a:r>
            <a:r>
              <a:rPr lang="ko-KR" altLang="en-US" sz="3600" b="1" dirty="0"/>
              <a:t>게임소개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조작법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F187300-7673-57DE-5BCF-0F5AF51E1AC9}"/>
              </a:ext>
            </a:extLst>
          </p:cNvPr>
          <p:cNvGrpSpPr/>
          <p:nvPr/>
        </p:nvGrpSpPr>
        <p:grpSpPr>
          <a:xfrm>
            <a:off x="2013437" y="1482744"/>
            <a:ext cx="8165127" cy="2676939"/>
            <a:chOff x="1692745" y="1482744"/>
            <a:chExt cx="8165127" cy="2676939"/>
          </a:xfrm>
        </p:grpSpPr>
        <p:pic>
          <p:nvPicPr>
            <p:cNvPr id="2052" name="Picture 4" descr="컴퓨터 마우스 - 무료 과학 기술개 아이콘">
              <a:extLst>
                <a:ext uri="{FF2B5EF4-FFF2-40B4-BE49-F238E27FC236}">
                  <a16:creationId xmlns:a16="http://schemas.microsoft.com/office/drawing/2014/main" id="{5A417A6A-8366-70AF-98DF-2D7219189B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9485" y="2410144"/>
              <a:ext cx="1528387" cy="1528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그림 14" descr="전자제품, 키보드, 입력 장치, 컴퓨터 키보드이(가) 표시된 사진&#10;&#10;자동 생성된 설명">
              <a:extLst>
                <a:ext uri="{FF2B5EF4-FFF2-40B4-BE49-F238E27FC236}">
                  <a16:creationId xmlns:a16="http://schemas.microsoft.com/office/drawing/2014/main" id="{5BE555D6-3E02-9636-3D43-966633076B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9" t="8889" r="3043" b="52077"/>
            <a:stretch/>
          </p:blipFill>
          <p:spPr>
            <a:xfrm>
              <a:off x="1692745" y="1482744"/>
              <a:ext cx="6334540" cy="2676939"/>
            </a:xfrm>
            <a:prstGeom prst="rect">
              <a:avLst/>
            </a:prstGeom>
          </p:spPr>
        </p:pic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D6E56AF-C54D-8361-2A52-B4668E54940B}"/>
              </a:ext>
            </a:extLst>
          </p:cNvPr>
          <p:cNvSpPr/>
          <p:nvPr/>
        </p:nvSpPr>
        <p:spPr>
          <a:xfrm>
            <a:off x="3152503" y="2375308"/>
            <a:ext cx="383177" cy="400958"/>
          </a:xfrm>
          <a:prstGeom prst="roundRect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3FD8A36-4690-B225-01EA-669E4819162A}"/>
              </a:ext>
            </a:extLst>
          </p:cNvPr>
          <p:cNvSpPr/>
          <p:nvPr/>
        </p:nvSpPr>
        <p:spPr>
          <a:xfrm>
            <a:off x="2821578" y="2800623"/>
            <a:ext cx="383177" cy="400958"/>
          </a:xfrm>
          <a:prstGeom prst="roundRect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93C1590-D692-723A-767D-813917C9EA46}"/>
              </a:ext>
            </a:extLst>
          </p:cNvPr>
          <p:cNvSpPr/>
          <p:nvPr/>
        </p:nvSpPr>
        <p:spPr>
          <a:xfrm>
            <a:off x="3257009" y="2796150"/>
            <a:ext cx="383177" cy="400958"/>
          </a:xfrm>
          <a:prstGeom prst="roundRect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CBB7444-CEC0-55E7-29DC-016F6FF51E84}"/>
              </a:ext>
            </a:extLst>
          </p:cNvPr>
          <p:cNvSpPr/>
          <p:nvPr/>
        </p:nvSpPr>
        <p:spPr>
          <a:xfrm>
            <a:off x="3675026" y="2796150"/>
            <a:ext cx="383177" cy="400958"/>
          </a:xfrm>
          <a:prstGeom prst="roundRect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CA7E84C-AA04-013B-F4CD-03E3C5E5675D}"/>
              </a:ext>
            </a:extLst>
          </p:cNvPr>
          <p:cNvSpPr/>
          <p:nvPr/>
        </p:nvSpPr>
        <p:spPr>
          <a:xfrm>
            <a:off x="3866614" y="3615134"/>
            <a:ext cx="2116175" cy="400958"/>
          </a:xfrm>
          <a:prstGeom prst="roundRect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F221CBC-6C49-3E6D-E920-1921005E1F08}"/>
              </a:ext>
            </a:extLst>
          </p:cNvPr>
          <p:cNvSpPr/>
          <p:nvPr/>
        </p:nvSpPr>
        <p:spPr>
          <a:xfrm>
            <a:off x="9015969" y="2433237"/>
            <a:ext cx="471074" cy="1386793"/>
          </a:xfrm>
          <a:prstGeom prst="roundRect">
            <a:avLst/>
          </a:pr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C967C79-853B-B493-8449-A6E37486B5BF}"/>
              </a:ext>
            </a:extLst>
          </p:cNvPr>
          <p:cNvSpPr/>
          <p:nvPr/>
        </p:nvSpPr>
        <p:spPr>
          <a:xfrm>
            <a:off x="8699745" y="2428820"/>
            <a:ext cx="370812" cy="1386793"/>
          </a:xfrm>
          <a:prstGeom prst="roundRect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355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2845</TotalTime>
  <Words>695</Words>
  <Application>Microsoft Office PowerPoint</Application>
  <PresentationFormat>와이드스크린</PresentationFormat>
  <Paragraphs>167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Arial</vt:lpstr>
      <vt:lpstr>Wingdings</vt:lpstr>
      <vt:lpstr>Office 테마</vt:lpstr>
      <vt:lpstr>EatUp All</vt:lpstr>
      <vt:lpstr>목차</vt:lpstr>
      <vt:lpstr>1. 연구목적</vt:lpstr>
      <vt:lpstr>2. 게임소개</vt:lpstr>
      <vt:lpstr>2. 게임방법 - 진행도</vt:lpstr>
      <vt:lpstr>2. 게임방법 - SLIME 플레이</vt:lpstr>
      <vt:lpstr>2. 게임방법 - 청소부 플레이</vt:lpstr>
      <vt:lpstr>2. 게임소개 - 맵</vt:lpstr>
      <vt:lpstr>2. 게임소개 - 조작법</vt:lpstr>
      <vt:lpstr>3. 개발환경</vt:lpstr>
      <vt:lpstr>4. 중점 연구 분야</vt:lpstr>
      <vt:lpstr>5. 기술적 요소</vt:lpstr>
      <vt:lpstr>6. 타게임과의 차별성</vt:lpstr>
      <vt:lpstr>7. 개인별 준비 현황</vt:lpstr>
      <vt:lpstr>8. 역할 분담 및 일정</vt:lpstr>
      <vt:lpstr>9. 참고문헌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SLIME</dc:title>
  <dc:creator>창현 노</dc:creator>
  <cp:lastModifiedBy>고윤범(2019184001)</cp:lastModifiedBy>
  <cp:revision>37</cp:revision>
  <dcterms:created xsi:type="dcterms:W3CDTF">2023-07-03T12:42:07Z</dcterms:created>
  <dcterms:modified xsi:type="dcterms:W3CDTF">2023-12-18T11:41:17Z</dcterms:modified>
</cp:coreProperties>
</file>